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76" r:id="rId3"/>
    <p:sldId id="257" r:id="rId4"/>
    <p:sldId id="268" r:id="rId5"/>
    <p:sldId id="272" r:id="rId6"/>
    <p:sldId id="274" r:id="rId7"/>
    <p:sldId id="270" r:id="rId8"/>
    <p:sldId id="275" r:id="rId9"/>
    <p:sldId id="277"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6" r:id="rId27"/>
    <p:sldId id="295" r:id="rId28"/>
    <p:sldId id="298" r:id="rId29"/>
    <p:sldId id="297" r:id="rId30"/>
    <p:sldId id="299" r:id="rId31"/>
    <p:sldId id="300" r:id="rId32"/>
    <p:sldId id="301" r:id="rId33"/>
    <p:sldId id="307" r:id="rId34"/>
    <p:sldId id="303" r:id="rId35"/>
    <p:sldId id="271" r:id="rId36"/>
    <p:sldId id="308" r:id="rId37"/>
    <p:sldId id="302" r:id="rId38"/>
    <p:sldId id="304" r:id="rId39"/>
    <p:sldId id="305" r:id="rId40"/>
    <p:sldId id="306" r:id="rId41"/>
    <p:sldId id="324" r:id="rId42"/>
    <p:sldId id="325" r:id="rId43"/>
    <p:sldId id="309" r:id="rId44"/>
    <p:sldId id="312" r:id="rId45"/>
    <p:sldId id="313" r:id="rId46"/>
    <p:sldId id="314" r:id="rId47"/>
    <p:sldId id="315" r:id="rId48"/>
    <p:sldId id="316" r:id="rId49"/>
    <p:sldId id="317" r:id="rId50"/>
    <p:sldId id="318" r:id="rId51"/>
    <p:sldId id="319" r:id="rId52"/>
    <p:sldId id="320" r:id="rId53"/>
    <p:sldId id="321" r:id="rId54"/>
    <p:sldId id="323" r:id="rId55"/>
    <p:sldId id="310" r:id="rId56"/>
    <p:sldId id="311" r:id="rId57"/>
    <p:sldId id="326" r:id="rId58"/>
    <p:sldId id="327" r:id="rId59"/>
    <p:sldId id="328" r:id="rId60"/>
    <p:sldId id="329" r:id="rId61"/>
    <p:sldId id="330" r:id="rId62"/>
    <p:sldId id="331" r:id="rId63"/>
    <p:sldId id="332" r:id="rId64"/>
  </p:sldIdLst>
  <p:sldSz cx="12198350" cy="6858000"/>
  <p:notesSz cx="9872663" cy="6742113"/>
  <p:custDataLst>
    <p:tags r:id="rId67"/>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124" userDrawn="1">
          <p15:clr>
            <a:srgbClr val="A4A3A4"/>
          </p15:clr>
        </p15:guide>
        <p15:guide id="2" pos="311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1B494-1A5B-40C7-9DAA-4F724ABFA052}" v="26" dt="2022-09-24T23:58:49.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38" autoAdjust="0"/>
  </p:normalViewPr>
  <p:slideViewPr>
    <p:cSldViewPr>
      <p:cViewPr varScale="1">
        <p:scale>
          <a:sx n="71" d="100"/>
          <a:sy n="71" d="100"/>
        </p:scale>
        <p:origin x="1104" y="48"/>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124"/>
        <p:guide pos="311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la El Assi" userId="70385845-fcba-46b3-ba5c-655c7c1b2951" providerId="ADAL" clId="{61B1B494-1A5B-40C7-9DAA-4F724ABFA052}"/>
    <pc:docChg chg="undo redo custSel addSld delSld modSld sldOrd">
      <pc:chgData name="Mohammed Ala El Assi" userId="70385845-fcba-46b3-ba5c-655c7c1b2951" providerId="ADAL" clId="{61B1B494-1A5B-40C7-9DAA-4F724ABFA052}" dt="2022-09-24T23:58:55.374" v="610" actId="1076"/>
      <pc:docMkLst>
        <pc:docMk/>
      </pc:docMkLst>
      <pc:sldChg chg="addSp delSp modSp mod">
        <pc:chgData name="Mohammed Ala El Assi" userId="70385845-fcba-46b3-ba5c-655c7c1b2951" providerId="ADAL" clId="{61B1B494-1A5B-40C7-9DAA-4F724ABFA052}" dt="2022-09-24T23:21:00.384" v="452" actId="1076"/>
        <pc:sldMkLst>
          <pc:docMk/>
          <pc:sldMk cId="2174298277" sldId="311"/>
        </pc:sldMkLst>
        <pc:spChg chg="mod">
          <ac:chgData name="Mohammed Ala El Assi" userId="70385845-fcba-46b3-ba5c-655c7c1b2951" providerId="ADAL" clId="{61B1B494-1A5B-40C7-9DAA-4F724ABFA052}" dt="2022-09-24T23:18:59.388" v="446" actId="113"/>
          <ac:spMkLst>
            <pc:docMk/>
            <pc:sldMk cId="2174298277" sldId="311"/>
            <ac:spMk id="8" creationId="{00000000-0000-0000-0000-000000000000}"/>
          </ac:spMkLst>
        </pc:spChg>
        <pc:picChg chg="add mod">
          <ac:chgData name="Mohammed Ala El Assi" userId="70385845-fcba-46b3-ba5c-655c7c1b2951" providerId="ADAL" clId="{61B1B494-1A5B-40C7-9DAA-4F724ABFA052}" dt="2022-09-24T23:19:43.474" v="449" actId="1076"/>
          <ac:picMkLst>
            <pc:docMk/>
            <pc:sldMk cId="2174298277" sldId="311"/>
            <ac:picMk id="5" creationId="{3648C0BC-A84B-3041-C826-51744068D7CD}"/>
          </ac:picMkLst>
        </pc:picChg>
        <pc:picChg chg="add mod">
          <ac:chgData name="Mohammed Ala El Assi" userId="70385845-fcba-46b3-ba5c-655c7c1b2951" providerId="ADAL" clId="{61B1B494-1A5B-40C7-9DAA-4F724ABFA052}" dt="2022-09-24T23:21:00.384" v="452" actId="1076"/>
          <ac:picMkLst>
            <pc:docMk/>
            <pc:sldMk cId="2174298277" sldId="311"/>
            <ac:picMk id="6" creationId="{7D2CE096-93E8-3D8A-7913-254329D88F53}"/>
          </ac:picMkLst>
        </pc:picChg>
        <pc:picChg chg="del">
          <ac:chgData name="Mohammed Ala El Assi" userId="70385845-fcba-46b3-ba5c-655c7c1b2951" providerId="ADAL" clId="{61B1B494-1A5B-40C7-9DAA-4F724ABFA052}" dt="2022-09-24T22:14:03.857" v="306" actId="478"/>
          <ac:picMkLst>
            <pc:docMk/>
            <pc:sldMk cId="2174298277" sldId="311"/>
            <ac:picMk id="6" creationId="{E54C0A2E-F6CC-9EB4-CD8F-804EEADE4EA8}"/>
          </ac:picMkLst>
        </pc:picChg>
        <pc:picChg chg="del">
          <ac:chgData name="Mohammed Ala El Assi" userId="70385845-fcba-46b3-ba5c-655c7c1b2951" providerId="ADAL" clId="{61B1B494-1A5B-40C7-9DAA-4F724ABFA052}" dt="2022-09-24T22:14:05.137" v="308" actId="478"/>
          <ac:picMkLst>
            <pc:docMk/>
            <pc:sldMk cId="2174298277" sldId="311"/>
            <ac:picMk id="10" creationId="{9B198E35-9064-5158-027B-E7E9F042DF23}"/>
          </ac:picMkLst>
        </pc:picChg>
        <pc:picChg chg="del">
          <ac:chgData name="Mohammed Ala El Assi" userId="70385845-fcba-46b3-ba5c-655c7c1b2951" providerId="ADAL" clId="{61B1B494-1A5B-40C7-9DAA-4F724ABFA052}" dt="2022-09-24T22:14:04.414" v="307" actId="478"/>
          <ac:picMkLst>
            <pc:docMk/>
            <pc:sldMk cId="2174298277" sldId="311"/>
            <ac:picMk id="12" creationId="{830F4E66-11D5-13DA-E3F6-67F468A7BCBD}"/>
          </ac:picMkLst>
        </pc:picChg>
      </pc:sldChg>
      <pc:sldChg chg="addSp delSp modSp mod">
        <pc:chgData name="Mohammed Ala El Assi" userId="70385845-fcba-46b3-ba5c-655c7c1b2951" providerId="ADAL" clId="{61B1B494-1A5B-40C7-9DAA-4F724ABFA052}" dt="2022-09-24T21:15:07.490" v="18" actId="478"/>
        <pc:sldMkLst>
          <pc:docMk/>
          <pc:sldMk cId="1505733084" sldId="312"/>
        </pc:sldMkLst>
        <pc:spChg chg="mod">
          <ac:chgData name="Mohammed Ala El Assi" userId="70385845-fcba-46b3-ba5c-655c7c1b2951" providerId="ADAL" clId="{61B1B494-1A5B-40C7-9DAA-4F724ABFA052}" dt="2022-09-24T21:14:36.318" v="16" actId="113"/>
          <ac:spMkLst>
            <pc:docMk/>
            <pc:sldMk cId="1505733084" sldId="312"/>
            <ac:spMk id="8" creationId="{00000000-0000-0000-0000-000000000000}"/>
          </ac:spMkLst>
        </pc:spChg>
        <pc:picChg chg="add del mod">
          <ac:chgData name="Mohammed Ala El Assi" userId="70385845-fcba-46b3-ba5c-655c7c1b2951" providerId="ADAL" clId="{61B1B494-1A5B-40C7-9DAA-4F724ABFA052}" dt="2022-09-24T21:15:07.490" v="18" actId="478"/>
          <ac:picMkLst>
            <pc:docMk/>
            <pc:sldMk cId="1505733084" sldId="312"/>
            <ac:picMk id="3" creationId="{0D324D7C-AA0E-8AC4-5723-555B942BF6A0}"/>
          </ac:picMkLst>
        </pc:picChg>
      </pc:sldChg>
      <pc:sldChg chg="addSp delSp modSp add mod">
        <pc:chgData name="Mohammed Ala El Assi" userId="70385845-fcba-46b3-ba5c-655c7c1b2951" providerId="ADAL" clId="{61B1B494-1A5B-40C7-9DAA-4F724ABFA052}" dt="2022-09-24T21:47:26.669" v="91" actId="20577"/>
        <pc:sldMkLst>
          <pc:docMk/>
          <pc:sldMk cId="3682937711" sldId="318"/>
        </pc:sldMkLst>
        <pc:spChg chg="mod">
          <ac:chgData name="Mohammed Ala El Assi" userId="70385845-fcba-46b3-ba5c-655c7c1b2951" providerId="ADAL" clId="{61B1B494-1A5B-40C7-9DAA-4F724ABFA052}" dt="2022-09-24T21:47:26.669" v="91" actId="20577"/>
          <ac:spMkLst>
            <pc:docMk/>
            <pc:sldMk cId="3682937711" sldId="318"/>
            <ac:spMk id="8" creationId="{00000000-0000-0000-0000-000000000000}"/>
          </ac:spMkLst>
        </pc:spChg>
        <pc:picChg chg="add del mod modCrop">
          <ac:chgData name="Mohammed Ala El Assi" userId="70385845-fcba-46b3-ba5c-655c7c1b2951" providerId="ADAL" clId="{61B1B494-1A5B-40C7-9DAA-4F724ABFA052}" dt="2022-09-24T21:28:44.300" v="21" actId="478"/>
          <ac:picMkLst>
            <pc:docMk/>
            <pc:sldMk cId="3682937711" sldId="318"/>
            <ac:picMk id="3" creationId="{38453D21-CFC3-9D74-E3A0-B666288F125B}"/>
          </ac:picMkLst>
        </pc:picChg>
        <pc:picChg chg="del">
          <ac:chgData name="Mohammed Ala El Assi" userId="70385845-fcba-46b3-ba5c-655c7c1b2951" providerId="ADAL" clId="{61B1B494-1A5B-40C7-9DAA-4F724ABFA052}" dt="2022-09-24T21:10:46.918" v="1" actId="478"/>
          <ac:picMkLst>
            <pc:docMk/>
            <pc:sldMk cId="3682937711" sldId="318"/>
            <ac:picMk id="4" creationId="{2FB01284-C819-4C45-84BF-4ADB67C60DA9}"/>
          </ac:picMkLst>
        </pc:picChg>
        <pc:picChg chg="add mod modCrop">
          <ac:chgData name="Mohammed Ala El Assi" userId="70385845-fcba-46b3-ba5c-655c7c1b2951" providerId="ADAL" clId="{61B1B494-1A5B-40C7-9DAA-4F724ABFA052}" dt="2022-09-24T21:44:38.301" v="71" actId="1036"/>
          <ac:picMkLst>
            <pc:docMk/>
            <pc:sldMk cId="3682937711" sldId="318"/>
            <ac:picMk id="6" creationId="{8D1CD2E2-512F-77E4-063F-D01B0D9377D4}"/>
          </ac:picMkLst>
        </pc:picChg>
      </pc:sldChg>
      <pc:sldChg chg="addSp delSp modSp add mod">
        <pc:chgData name="Mohammed Ala El Assi" userId="70385845-fcba-46b3-ba5c-655c7c1b2951" providerId="ADAL" clId="{61B1B494-1A5B-40C7-9DAA-4F724ABFA052}" dt="2022-09-24T21:49:19.450" v="116" actId="1036"/>
        <pc:sldMkLst>
          <pc:docMk/>
          <pc:sldMk cId="845278621" sldId="319"/>
        </pc:sldMkLst>
        <pc:spChg chg="mod">
          <ac:chgData name="Mohammed Ala El Assi" userId="70385845-fcba-46b3-ba5c-655c7c1b2951" providerId="ADAL" clId="{61B1B494-1A5B-40C7-9DAA-4F724ABFA052}" dt="2022-09-24T21:49:07.825" v="109" actId="14100"/>
          <ac:spMkLst>
            <pc:docMk/>
            <pc:sldMk cId="845278621" sldId="319"/>
            <ac:spMk id="8" creationId="{00000000-0000-0000-0000-000000000000}"/>
          </ac:spMkLst>
        </pc:spChg>
        <pc:picChg chg="add mod">
          <ac:chgData name="Mohammed Ala El Assi" userId="70385845-fcba-46b3-ba5c-655c7c1b2951" providerId="ADAL" clId="{61B1B494-1A5B-40C7-9DAA-4F724ABFA052}" dt="2022-09-24T21:49:19.450" v="116" actId="1036"/>
          <ac:picMkLst>
            <pc:docMk/>
            <pc:sldMk cId="845278621" sldId="319"/>
            <ac:picMk id="4" creationId="{3C10A0FB-A844-097D-302E-9C4D3B23BD98}"/>
          </ac:picMkLst>
        </pc:picChg>
        <pc:picChg chg="del">
          <ac:chgData name="Mohammed Ala El Assi" userId="70385845-fcba-46b3-ba5c-655c7c1b2951" providerId="ADAL" clId="{61B1B494-1A5B-40C7-9DAA-4F724ABFA052}" dt="2022-09-24T21:45:48.168" v="73" actId="478"/>
          <ac:picMkLst>
            <pc:docMk/>
            <pc:sldMk cId="845278621" sldId="319"/>
            <ac:picMk id="6" creationId="{8D1CD2E2-512F-77E4-063F-D01B0D9377D4}"/>
          </ac:picMkLst>
        </pc:picChg>
      </pc:sldChg>
      <pc:sldChg chg="addSp delSp modSp add mod">
        <pc:chgData name="Mohammed Ala El Assi" userId="70385845-fcba-46b3-ba5c-655c7c1b2951" providerId="ADAL" clId="{61B1B494-1A5B-40C7-9DAA-4F724ABFA052}" dt="2022-09-24T21:53:34.834" v="178" actId="1035"/>
        <pc:sldMkLst>
          <pc:docMk/>
          <pc:sldMk cId="745325393" sldId="320"/>
        </pc:sldMkLst>
        <pc:spChg chg="mod">
          <ac:chgData name="Mohammed Ala El Assi" userId="70385845-fcba-46b3-ba5c-655c7c1b2951" providerId="ADAL" clId="{61B1B494-1A5B-40C7-9DAA-4F724ABFA052}" dt="2022-09-24T21:53:06.972" v="167" actId="20577"/>
          <ac:spMkLst>
            <pc:docMk/>
            <pc:sldMk cId="745325393" sldId="320"/>
            <ac:spMk id="8" creationId="{00000000-0000-0000-0000-000000000000}"/>
          </ac:spMkLst>
        </pc:spChg>
        <pc:picChg chg="del">
          <ac:chgData name="Mohammed Ala El Assi" userId="70385845-fcba-46b3-ba5c-655c7c1b2951" providerId="ADAL" clId="{61B1B494-1A5B-40C7-9DAA-4F724ABFA052}" dt="2022-09-24T21:50:55.792" v="118" actId="478"/>
          <ac:picMkLst>
            <pc:docMk/>
            <pc:sldMk cId="745325393" sldId="320"/>
            <ac:picMk id="4" creationId="{3C10A0FB-A844-097D-302E-9C4D3B23BD98}"/>
          </ac:picMkLst>
        </pc:picChg>
        <pc:picChg chg="add mod">
          <ac:chgData name="Mohammed Ala El Assi" userId="70385845-fcba-46b3-ba5c-655c7c1b2951" providerId="ADAL" clId="{61B1B494-1A5B-40C7-9DAA-4F724ABFA052}" dt="2022-09-24T21:53:11.715" v="173" actId="1035"/>
          <ac:picMkLst>
            <pc:docMk/>
            <pc:sldMk cId="745325393" sldId="320"/>
            <ac:picMk id="5" creationId="{CAF178D3-87E8-DBE9-C547-AE836CC7F2BA}"/>
          </ac:picMkLst>
        </pc:picChg>
        <pc:picChg chg="add mod">
          <ac:chgData name="Mohammed Ala El Assi" userId="70385845-fcba-46b3-ba5c-655c7c1b2951" providerId="ADAL" clId="{61B1B494-1A5B-40C7-9DAA-4F724ABFA052}" dt="2022-09-24T21:53:34.834" v="178" actId="1035"/>
          <ac:picMkLst>
            <pc:docMk/>
            <pc:sldMk cId="745325393" sldId="320"/>
            <ac:picMk id="9" creationId="{A5381C7D-9CD6-D09A-EC2C-6D8C7BF3245D}"/>
          </ac:picMkLst>
        </pc:picChg>
      </pc:sldChg>
      <pc:sldChg chg="addSp delSp modSp add mod">
        <pc:chgData name="Mohammed Ala El Assi" userId="70385845-fcba-46b3-ba5c-655c7c1b2951" providerId="ADAL" clId="{61B1B494-1A5B-40C7-9DAA-4F724ABFA052}" dt="2022-09-24T22:05:42.453" v="283" actId="1036"/>
        <pc:sldMkLst>
          <pc:docMk/>
          <pc:sldMk cId="3269274225" sldId="321"/>
        </pc:sldMkLst>
        <pc:spChg chg="mod">
          <ac:chgData name="Mohammed Ala El Assi" userId="70385845-fcba-46b3-ba5c-655c7c1b2951" providerId="ADAL" clId="{61B1B494-1A5B-40C7-9DAA-4F724ABFA052}" dt="2022-09-24T22:04:11.739" v="260" actId="20577"/>
          <ac:spMkLst>
            <pc:docMk/>
            <pc:sldMk cId="3269274225" sldId="321"/>
            <ac:spMk id="8" creationId="{00000000-0000-0000-0000-000000000000}"/>
          </ac:spMkLst>
        </pc:spChg>
        <pc:picChg chg="add mod modCrop">
          <ac:chgData name="Mohammed Ala El Assi" userId="70385845-fcba-46b3-ba5c-655c7c1b2951" providerId="ADAL" clId="{61B1B494-1A5B-40C7-9DAA-4F724ABFA052}" dt="2022-09-24T22:05:42.453" v="283" actId="1036"/>
          <ac:picMkLst>
            <pc:docMk/>
            <pc:sldMk cId="3269274225" sldId="321"/>
            <ac:picMk id="4" creationId="{C70A7DA7-7E14-BA17-F24B-B69D242798FD}"/>
          </ac:picMkLst>
        </pc:picChg>
        <pc:picChg chg="del">
          <ac:chgData name="Mohammed Ala El Assi" userId="70385845-fcba-46b3-ba5c-655c7c1b2951" providerId="ADAL" clId="{61B1B494-1A5B-40C7-9DAA-4F724ABFA052}" dt="2022-09-24T21:57:27.422" v="185" actId="478"/>
          <ac:picMkLst>
            <pc:docMk/>
            <pc:sldMk cId="3269274225" sldId="321"/>
            <ac:picMk id="5" creationId="{CAF178D3-87E8-DBE9-C547-AE836CC7F2BA}"/>
          </ac:picMkLst>
        </pc:picChg>
        <pc:picChg chg="del">
          <ac:chgData name="Mohammed Ala El Assi" userId="70385845-fcba-46b3-ba5c-655c7c1b2951" providerId="ADAL" clId="{61B1B494-1A5B-40C7-9DAA-4F724ABFA052}" dt="2022-09-24T21:57:28.221" v="186" actId="478"/>
          <ac:picMkLst>
            <pc:docMk/>
            <pc:sldMk cId="3269274225" sldId="321"/>
            <ac:picMk id="9" creationId="{A5381C7D-9CD6-D09A-EC2C-6D8C7BF3245D}"/>
          </ac:picMkLst>
        </pc:picChg>
      </pc:sldChg>
      <pc:sldChg chg="delSp modSp add del mod">
        <pc:chgData name="Mohammed Ala El Assi" userId="70385845-fcba-46b3-ba5c-655c7c1b2951" providerId="ADAL" clId="{61B1B494-1A5B-40C7-9DAA-4F724ABFA052}" dt="2022-09-24T22:08:11.216" v="303" actId="47"/>
        <pc:sldMkLst>
          <pc:docMk/>
          <pc:sldMk cId="200255308" sldId="322"/>
        </pc:sldMkLst>
        <pc:spChg chg="mod">
          <ac:chgData name="Mohammed Ala El Assi" userId="70385845-fcba-46b3-ba5c-655c7c1b2951" providerId="ADAL" clId="{61B1B494-1A5B-40C7-9DAA-4F724ABFA052}" dt="2022-09-24T22:05:04.027" v="265" actId="20577"/>
          <ac:spMkLst>
            <pc:docMk/>
            <pc:sldMk cId="200255308" sldId="322"/>
            <ac:spMk id="8" creationId="{00000000-0000-0000-0000-000000000000}"/>
          </ac:spMkLst>
        </pc:spChg>
        <pc:picChg chg="del">
          <ac:chgData name="Mohammed Ala El Assi" userId="70385845-fcba-46b3-ba5c-655c7c1b2951" providerId="ADAL" clId="{61B1B494-1A5B-40C7-9DAA-4F724ABFA052}" dt="2022-09-24T22:04:55.443" v="262" actId="478"/>
          <ac:picMkLst>
            <pc:docMk/>
            <pc:sldMk cId="200255308" sldId="322"/>
            <ac:picMk id="4" creationId="{C70A7DA7-7E14-BA17-F24B-B69D242798FD}"/>
          </ac:picMkLst>
        </pc:picChg>
      </pc:sldChg>
      <pc:sldChg chg="modSp add mod">
        <pc:chgData name="Mohammed Ala El Assi" userId="70385845-fcba-46b3-ba5c-655c7c1b2951" providerId="ADAL" clId="{61B1B494-1A5B-40C7-9DAA-4F724ABFA052}" dt="2022-09-24T22:07:44.002" v="302" actId="27636"/>
        <pc:sldMkLst>
          <pc:docMk/>
          <pc:sldMk cId="3943829625" sldId="323"/>
        </pc:sldMkLst>
        <pc:spChg chg="mod">
          <ac:chgData name="Mohammed Ala El Assi" userId="70385845-fcba-46b3-ba5c-655c7c1b2951" providerId="ADAL" clId="{61B1B494-1A5B-40C7-9DAA-4F724ABFA052}" dt="2022-09-24T22:07:44.002" v="302" actId="27636"/>
          <ac:spMkLst>
            <pc:docMk/>
            <pc:sldMk cId="3943829625" sldId="323"/>
            <ac:spMk id="8" creationId="{00000000-0000-0000-0000-000000000000}"/>
          </ac:spMkLst>
        </pc:spChg>
        <pc:picChg chg="mod">
          <ac:chgData name="Mohammed Ala El Assi" userId="70385845-fcba-46b3-ba5c-655c7c1b2951" providerId="ADAL" clId="{61B1B494-1A5B-40C7-9DAA-4F724ABFA052}" dt="2022-09-24T22:06:22.242" v="288" actId="1076"/>
          <ac:picMkLst>
            <pc:docMk/>
            <pc:sldMk cId="3943829625" sldId="323"/>
            <ac:picMk id="4" creationId="{C70A7DA7-7E14-BA17-F24B-B69D242798FD}"/>
          </ac:picMkLst>
        </pc:picChg>
      </pc:sldChg>
      <pc:sldChg chg="addSp delSp modSp add mod ord">
        <pc:chgData name="Mohammed Ala El Assi" userId="70385845-fcba-46b3-ba5c-655c7c1b2951" providerId="ADAL" clId="{61B1B494-1A5B-40C7-9DAA-4F724ABFA052}" dt="2022-09-24T23:16:38.768" v="412" actId="113"/>
        <pc:sldMkLst>
          <pc:docMk/>
          <pc:sldMk cId="2222067483" sldId="324"/>
        </pc:sldMkLst>
        <pc:spChg chg="mod">
          <ac:chgData name="Mohammed Ala El Assi" userId="70385845-fcba-46b3-ba5c-655c7c1b2951" providerId="ADAL" clId="{61B1B494-1A5B-40C7-9DAA-4F724ABFA052}" dt="2022-09-24T23:16:38.768" v="412" actId="113"/>
          <ac:spMkLst>
            <pc:docMk/>
            <pc:sldMk cId="2222067483" sldId="324"/>
            <ac:spMk id="8" creationId="{00000000-0000-0000-0000-000000000000}"/>
          </ac:spMkLst>
        </pc:spChg>
        <pc:picChg chg="add mod">
          <ac:chgData name="Mohammed Ala El Assi" userId="70385845-fcba-46b3-ba5c-655c7c1b2951" providerId="ADAL" clId="{61B1B494-1A5B-40C7-9DAA-4F724ABFA052}" dt="2022-09-24T23:15:42.784" v="408" actId="1076"/>
          <ac:picMkLst>
            <pc:docMk/>
            <pc:sldMk cId="2222067483" sldId="324"/>
            <ac:picMk id="3" creationId="{326DCF22-4C80-0D99-6B50-958A6AB37000}"/>
          </ac:picMkLst>
        </pc:picChg>
        <pc:picChg chg="del">
          <ac:chgData name="Mohammed Ala El Assi" userId="70385845-fcba-46b3-ba5c-655c7c1b2951" providerId="ADAL" clId="{61B1B494-1A5B-40C7-9DAA-4F724ABFA052}" dt="2022-09-24T23:09:11.149" v="346" actId="478"/>
          <ac:picMkLst>
            <pc:docMk/>
            <pc:sldMk cId="2222067483" sldId="324"/>
            <ac:picMk id="6" creationId="{E54C0A2E-F6CC-9EB4-CD8F-804EEADE4EA8}"/>
          </ac:picMkLst>
        </pc:picChg>
        <pc:picChg chg="del">
          <ac:chgData name="Mohammed Ala El Assi" userId="70385845-fcba-46b3-ba5c-655c7c1b2951" providerId="ADAL" clId="{61B1B494-1A5B-40C7-9DAA-4F724ABFA052}" dt="2022-09-24T23:09:11.817" v="347" actId="478"/>
          <ac:picMkLst>
            <pc:docMk/>
            <pc:sldMk cId="2222067483" sldId="324"/>
            <ac:picMk id="10" creationId="{9B198E35-9064-5158-027B-E7E9F042DF23}"/>
          </ac:picMkLst>
        </pc:picChg>
        <pc:picChg chg="del">
          <ac:chgData name="Mohammed Ala El Assi" userId="70385845-fcba-46b3-ba5c-655c7c1b2951" providerId="ADAL" clId="{61B1B494-1A5B-40C7-9DAA-4F724ABFA052}" dt="2022-09-24T23:09:12.500" v="348" actId="478"/>
          <ac:picMkLst>
            <pc:docMk/>
            <pc:sldMk cId="2222067483" sldId="324"/>
            <ac:picMk id="12" creationId="{830F4E66-11D5-13DA-E3F6-67F468A7BCBD}"/>
          </ac:picMkLst>
        </pc:picChg>
      </pc:sldChg>
      <pc:sldChg chg="addSp delSp modSp add mod">
        <pc:chgData name="Mohammed Ala El Assi" userId="70385845-fcba-46b3-ba5c-655c7c1b2951" providerId="ADAL" clId="{61B1B494-1A5B-40C7-9DAA-4F724ABFA052}" dt="2022-09-24T23:17:44.450" v="432" actId="1076"/>
        <pc:sldMkLst>
          <pc:docMk/>
          <pc:sldMk cId="1501766686" sldId="325"/>
        </pc:sldMkLst>
        <pc:spChg chg="mod">
          <ac:chgData name="Mohammed Ala El Assi" userId="70385845-fcba-46b3-ba5c-655c7c1b2951" providerId="ADAL" clId="{61B1B494-1A5B-40C7-9DAA-4F724ABFA052}" dt="2022-09-24T23:17:33.202" v="429" actId="20577"/>
          <ac:spMkLst>
            <pc:docMk/>
            <pc:sldMk cId="1501766686" sldId="325"/>
            <ac:spMk id="8" creationId="{00000000-0000-0000-0000-000000000000}"/>
          </ac:spMkLst>
        </pc:spChg>
        <pc:picChg chg="del">
          <ac:chgData name="Mohammed Ala El Assi" userId="70385845-fcba-46b3-ba5c-655c7c1b2951" providerId="ADAL" clId="{61B1B494-1A5B-40C7-9DAA-4F724ABFA052}" dt="2022-09-24T23:17:35.363" v="430" actId="478"/>
          <ac:picMkLst>
            <pc:docMk/>
            <pc:sldMk cId="1501766686" sldId="325"/>
            <ac:picMk id="3" creationId="{326DCF22-4C80-0D99-6B50-958A6AB37000}"/>
          </ac:picMkLst>
        </pc:picChg>
        <pc:picChg chg="add mod">
          <ac:chgData name="Mohammed Ala El Assi" userId="70385845-fcba-46b3-ba5c-655c7c1b2951" providerId="ADAL" clId="{61B1B494-1A5B-40C7-9DAA-4F724ABFA052}" dt="2022-09-24T23:17:44.450" v="432" actId="1076"/>
          <ac:picMkLst>
            <pc:docMk/>
            <pc:sldMk cId="1501766686" sldId="325"/>
            <ac:picMk id="4" creationId="{D26A3310-DC21-2244-48D2-102992068B72}"/>
          </ac:picMkLst>
        </pc:picChg>
      </pc:sldChg>
      <pc:sldChg chg="addSp delSp modSp add mod modClrScheme chgLayout">
        <pc:chgData name="Mohammed Ala El Assi" userId="70385845-fcba-46b3-ba5c-655c7c1b2951" providerId="ADAL" clId="{61B1B494-1A5B-40C7-9DAA-4F724ABFA052}" dt="2022-09-24T23:30:02.735" v="478" actId="1035"/>
        <pc:sldMkLst>
          <pc:docMk/>
          <pc:sldMk cId="3306824083" sldId="326"/>
        </pc:sldMkLst>
        <pc:spChg chg="mod ord">
          <ac:chgData name="Mohammed Ala El Assi" userId="70385845-fcba-46b3-ba5c-655c7c1b2951" providerId="ADAL" clId="{61B1B494-1A5B-40C7-9DAA-4F724ABFA052}" dt="2022-09-24T23:29:33.248" v="464" actId="26606"/>
          <ac:spMkLst>
            <pc:docMk/>
            <pc:sldMk cId="3306824083" sldId="326"/>
            <ac:spMk id="2" creationId="{00000000-0000-0000-0000-000000000000}"/>
          </ac:spMkLst>
        </pc:spChg>
        <pc:spChg chg="mod">
          <ac:chgData name="Mohammed Ala El Assi" userId="70385845-fcba-46b3-ba5c-655c7c1b2951" providerId="ADAL" clId="{61B1B494-1A5B-40C7-9DAA-4F724ABFA052}" dt="2022-09-24T23:29:33.248" v="464" actId="26606"/>
          <ac:spMkLst>
            <pc:docMk/>
            <pc:sldMk cId="3306824083" sldId="326"/>
            <ac:spMk id="7" creationId="{00000000-0000-0000-0000-000000000000}"/>
          </ac:spMkLst>
        </pc:spChg>
        <pc:spChg chg="mod">
          <ac:chgData name="Mohammed Ala El Assi" userId="70385845-fcba-46b3-ba5c-655c7c1b2951" providerId="ADAL" clId="{61B1B494-1A5B-40C7-9DAA-4F724ABFA052}" dt="2022-09-24T23:29:33.248" v="464" actId="26606"/>
          <ac:spMkLst>
            <pc:docMk/>
            <pc:sldMk cId="3306824083" sldId="326"/>
            <ac:spMk id="8" creationId="{00000000-0000-0000-0000-000000000000}"/>
          </ac:spMkLst>
        </pc:spChg>
        <pc:picChg chg="add mod">
          <ac:chgData name="Mohammed Ala El Assi" userId="70385845-fcba-46b3-ba5c-655c7c1b2951" providerId="ADAL" clId="{61B1B494-1A5B-40C7-9DAA-4F724ABFA052}" dt="2022-09-24T23:30:02.735" v="478" actId="1035"/>
          <ac:picMkLst>
            <pc:docMk/>
            <pc:sldMk cId="3306824083" sldId="326"/>
            <ac:picMk id="3" creationId="{73D051F2-EF27-CDFE-26FA-5FE25889C625}"/>
          </ac:picMkLst>
        </pc:picChg>
        <pc:picChg chg="del">
          <ac:chgData name="Mohammed Ala El Assi" userId="70385845-fcba-46b3-ba5c-655c7c1b2951" providerId="ADAL" clId="{61B1B494-1A5B-40C7-9DAA-4F724ABFA052}" dt="2022-09-24T23:27:26.448" v="454" actId="478"/>
          <ac:picMkLst>
            <pc:docMk/>
            <pc:sldMk cId="3306824083" sldId="326"/>
            <ac:picMk id="5" creationId="{3648C0BC-A84B-3041-C826-51744068D7CD}"/>
          </ac:picMkLst>
        </pc:picChg>
        <pc:picChg chg="del">
          <ac:chgData name="Mohammed Ala El Assi" userId="70385845-fcba-46b3-ba5c-655c7c1b2951" providerId="ADAL" clId="{61B1B494-1A5B-40C7-9DAA-4F724ABFA052}" dt="2022-09-24T23:27:27.434" v="455" actId="478"/>
          <ac:picMkLst>
            <pc:docMk/>
            <pc:sldMk cId="3306824083" sldId="326"/>
            <ac:picMk id="6" creationId="{7D2CE096-93E8-3D8A-7913-254329D88F53}"/>
          </ac:picMkLst>
        </pc:picChg>
      </pc:sldChg>
      <pc:sldChg chg="addSp delSp modSp add mod">
        <pc:chgData name="Mohammed Ala El Assi" userId="70385845-fcba-46b3-ba5c-655c7c1b2951" providerId="ADAL" clId="{61B1B494-1A5B-40C7-9DAA-4F724ABFA052}" dt="2022-09-24T23:31:30.151" v="486" actId="26606"/>
        <pc:sldMkLst>
          <pc:docMk/>
          <pc:sldMk cId="1653330412" sldId="327"/>
        </pc:sldMkLst>
        <pc:spChg chg="ord">
          <ac:chgData name="Mohammed Ala El Assi" userId="70385845-fcba-46b3-ba5c-655c7c1b2951" providerId="ADAL" clId="{61B1B494-1A5B-40C7-9DAA-4F724ABFA052}" dt="2022-09-24T23:31:30.151" v="486" actId="26606"/>
          <ac:spMkLst>
            <pc:docMk/>
            <pc:sldMk cId="1653330412" sldId="327"/>
            <ac:spMk id="2" creationId="{00000000-0000-0000-0000-000000000000}"/>
          </ac:spMkLst>
        </pc:spChg>
        <pc:spChg chg="mod">
          <ac:chgData name="Mohammed Ala El Assi" userId="70385845-fcba-46b3-ba5c-655c7c1b2951" providerId="ADAL" clId="{61B1B494-1A5B-40C7-9DAA-4F724ABFA052}" dt="2022-09-24T23:31:00.469" v="482"/>
          <ac:spMkLst>
            <pc:docMk/>
            <pc:sldMk cId="1653330412" sldId="327"/>
            <ac:spMk id="8" creationId="{00000000-0000-0000-0000-000000000000}"/>
          </ac:spMkLst>
        </pc:spChg>
        <pc:picChg chg="del">
          <ac:chgData name="Mohammed Ala El Assi" userId="70385845-fcba-46b3-ba5c-655c7c1b2951" providerId="ADAL" clId="{61B1B494-1A5B-40C7-9DAA-4F724ABFA052}" dt="2022-09-24T23:31:07.298" v="483" actId="478"/>
          <ac:picMkLst>
            <pc:docMk/>
            <pc:sldMk cId="1653330412" sldId="327"/>
            <ac:picMk id="3" creationId="{73D051F2-EF27-CDFE-26FA-5FE25889C625}"/>
          </ac:picMkLst>
        </pc:picChg>
        <pc:picChg chg="add mod">
          <ac:chgData name="Mohammed Ala El Assi" userId="70385845-fcba-46b3-ba5c-655c7c1b2951" providerId="ADAL" clId="{61B1B494-1A5B-40C7-9DAA-4F724ABFA052}" dt="2022-09-24T23:31:30.151" v="486" actId="26606"/>
          <ac:picMkLst>
            <pc:docMk/>
            <pc:sldMk cId="1653330412" sldId="327"/>
            <ac:picMk id="4" creationId="{26AEEEB4-6390-D9A3-7ACF-4A7BE8829C32}"/>
          </ac:picMkLst>
        </pc:picChg>
      </pc:sldChg>
      <pc:sldChg chg="addSp delSp modSp add mod">
        <pc:chgData name="Mohammed Ala El Assi" userId="70385845-fcba-46b3-ba5c-655c7c1b2951" providerId="ADAL" clId="{61B1B494-1A5B-40C7-9DAA-4F724ABFA052}" dt="2022-09-24T23:34:54.500" v="513" actId="1076"/>
        <pc:sldMkLst>
          <pc:docMk/>
          <pc:sldMk cId="1929429809" sldId="328"/>
        </pc:sldMkLst>
        <pc:spChg chg="mod">
          <ac:chgData name="Mohammed Ala El Assi" userId="70385845-fcba-46b3-ba5c-655c7c1b2951" providerId="ADAL" clId="{61B1B494-1A5B-40C7-9DAA-4F724ABFA052}" dt="2022-09-24T23:34:31.036" v="509" actId="20577"/>
          <ac:spMkLst>
            <pc:docMk/>
            <pc:sldMk cId="1929429809" sldId="328"/>
            <ac:spMk id="8" creationId="{00000000-0000-0000-0000-000000000000}"/>
          </ac:spMkLst>
        </pc:spChg>
        <pc:picChg chg="add del mod">
          <ac:chgData name="Mohammed Ala El Assi" userId="70385845-fcba-46b3-ba5c-655c7c1b2951" providerId="ADAL" clId="{61B1B494-1A5B-40C7-9DAA-4F724ABFA052}" dt="2022-09-24T23:33:45.852" v="500" actId="478"/>
          <ac:picMkLst>
            <pc:docMk/>
            <pc:sldMk cId="1929429809" sldId="328"/>
            <ac:picMk id="3" creationId="{151A3AA2-B935-874D-C94A-076FA8CBB165}"/>
          </ac:picMkLst>
        </pc:picChg>
        <pc:picChg chg="del">
          <ac:chgData name="Mohammed Ala El Assi" userId="70385845-fcba-46b3-ba5c-655c7c1b2951" providerId="ADAL" clId="{61B1B494-1A5B-40C7-9DAA-4F724ABFA052}" dt="2022-09-24T23:32:02.484" v="490" actId="478"/>
          <ac:picMkLst>
            <pc:docMk/>
            <pc:sldMk cId="1929429809" sldId="328"/>
            <ac:picMk id="4" creationId="{26AEEEB4-6390-D9A3-7ACF-4A7BE8829C32}"/>
          </ac:picMkLst>
        </pc:picChg>
        <pc:picChg chg="add del mod">
          <ac:chgData name="Mohammed Ala El Assi" userId="70385845-fcba-46b3-ba5c-655c7c1b2951" providerId="ADAL" clId="{61B1B494-1A5B-40C7-9DAA-4F724ABFA052}" dt="2022-09-24T23:33:45.200" v="499" actId="478"/>
          <ac:picMkLst>
            <pc:docMk/>
            <pc:sldMk cId="1929429809" sldId="328"/>
            <ac:picMk id="5" creationId="{64CF800D-D10C-0758-D0E4-34CD5DA65670}"/>
          </ac:picMkLst>
        </pc:picChg>
        <pc:picChg chg="add mod">
          <ac:chgData name="Mohammed Ala El Assi" userId="70385845-fcba-46b3-ba5c-655c7c1b2951" providerId="ADAL" clId="{61B1B494-1A5B-40C7-9DAA-4F724ABFA052}" dt="2022-09-24T23:34:54.500" v="513" actId="1076"/>
          <ac:picMkLst>
            <pc:docMk/>
            <pc:sldMk cId="1929429809" sldId="328"/>
            <ac:picMk id="6" creationId="{42A0EDCB-83EE-6594-C66D-A501C751C7E7}"/>
          </ac:picMkLst>
        </pc:picChg>
        <pc:picChg chg="add mod">
          <ac:chgData name="Mohammed Ala El Assi" userId="70385845-fcba-46b3-ba5c-655c7c1b2951" providerId="ADAL" clId="{61B1B494-1A5B-40C7-9DAA-4F724ABFA052}" dt="2022-09-24T23:34:52.299" v="512" actId="1076"/>
          <ac:picMkLst>
            <pc:docMk/>
            <pc:sldMk cId="1929429809" sldId="328"/>
            <ac:picMk id="9" creationId="{D6FCA49B-91DB-E931-4AF6-72CD0371D12A}"/>
          </ac:picMkLst>
        </pc:picChg>
      </pc:sldChg>
      <pc:sldChg chg="addSp delSp modSp add mod">
        <pc:chgData name="Mohammed Ala El Assi" userId="70385845-fcba-46b3-ba5c-655c7c1b2951" providerId="ADAL" clId="{61B1B494-1A5B-40C7-9DAA-4F724ABFA052}" dt="2022-09-24T23:42:12.854" v="525" actId="1076"/>
        <pc:sldMkLst>
          <pc:docMk/>
          <pc:sldMk cId="4164175466" sldId="329"/>
        </pc:sldMkLst>
        <pc:spChg chg="mod">
          <ac:chgData name="Mohammed Ala El Assi" userId="70385845-fcba-46b3-ba5c-655c7c1b2951" providerId="ADAL" clId="{61B1B494-1A5B-40C7-9DAA-4F724ABFA052}" dt="2022-09-24T23:41:46.434" v="522" actId="14100"/>
          <ac:spMkLst>
            <pc:docMk/>
            <pc:sldMk cId="4164175466" sldId="329"/>
            <ac:spMk id="8" creationId="{00000000-0000-0000-0000-000000000000}"/>
          </ac:spMkLst>
        </pc:spChg>
        <pc:picChg chg="add mod">
          <ac:chgData name="Mohammed Ala El Assi" userId="70385845-fcba-46b3-ba5c-655c7c1b2951" providerId="ADAL" clId="{61B1B494-1A5B-40C7-9DAA-4F724ABFA052}" dt="2022-09-24T23:42:12.854" v="525" actId="1076"/>
          <ac:picMkLst>
            <pc:docMk/>
            <pc:sldMk cId="4164175466" sldId="329"/>
            <ac:picMk id="3" creationId="{805C34F8-E85B-664F-9F37-CCF8FD42B3F2}"/>
          </ac:picMkLst>
        </pc:picChg>
        <pc:picChg chg="del">
          <ac:chgData name="Mohammed Ala El Assi" userId="70385845-fcba-46b3-ba5c-655c7c1b2951" providerId="ADAL" clId="{61B1B494-1A5B-40C7-9DAA-4F724ABFA052}" dt="2022-09-24T23:40:16.339" v="520" actId="478"/>
          <ac:picMkLst>
            <pc:docMk/>
            <pc:sldMk cId="4164175466" sldId="329"/>
            <ac:picMk id="6" creationId="{42A0EDCB-83EE-6594-C66D-A501C751C7E7}"/>
          </ac:picMkLst>
        </pc:picChg>
        <pc:picChg chg="del">
          <ac:chgData name="Mohammed Ala El Assi" userId="70385845-fcba-46b3-ba5c-655c7c1b2951" providerId="ADAL" clId="{61B1B494-1A5B-40C7-9DAA-4F724ABFA052}" dt="2022-09-24T23:40:15.619" v="519" actId="478"/>
          <ac:picMkLst>
            <pc:docMk/>
            <pc:sldMk cId="4164175466" sldId="329"/>
            <ac:picMk id="9" creationId="{D6FCA49B-91DB-E931-4AF6-72CD0371D12A}"/>
          </ac:picMkLst>
        </pc:picChg>
      </pc:sldChg>
      <pc:sldChg chg="addSp delSp modSp add mod">
        <pc:chgData name="Mohammed Ala El Assi" userId="70385845-fcba-46b3-ba5c-655c7c1b2951" providerId="ADAL" clId="{61B1B494-1A5B-40C7-9DAA-4F724ABFA052}" dt="2022-09-24T23:50:58.618" v="534" actId="1076"/>
        <pc:sldMkLst>
          <pc:docMk/>
          <pc:sldMk cId="3374637261" sldId="330"/>
        </pc:sldMkLst>
        <pc:spChg chg="mod">
          <ac:chgData name="Mohammed Ala El Assi" userId="70385845-fcba-46b3-ba5c-655c7c1b2951" providerId="ADAL" clId="{61B1B494-1A5B-40C7-9DAA-4F724ABFA052}" dt="2022-09-24T23:50:47.499" v="532" actId="20577"/>
          <ac:spMkLst>
            <pc:docMk/>
            <pc:sldMk cId="3374637261" sldId="330"/>
            <ac:spMk id="8" creationId="{00000000-0000-0000-0000-000000000000}"/>
          </ac:spMkLst>
        </pc:spChg>
        <pc:picChg chg="del">
          <ac:chgData name="Mohammed Ala El Assi" userId="70385845-fcba-46b3-ba5c-655c7c1b2951" providerId="ADAL" clId="{61B1B494-1A5B-40C7-9DAA-4F724ABFA052}" dt="2022-09-24T23:50:15.666" v="529" actId="478"/>
          <ac:picMkLst>
            <pc:docMk/>
            <pc:sldMk cId="3374637261" sldId="330"/>
            <ac:picMk id="3" creationId="{805C34F8-E85B-664F-9F37-CCF8FD42B3F2}"/>
          </ac:picMkLst>
        </pc:picChg>
        <pc:picChg chg="add mod">
          <ac:chgData name="Mohammed Ala El Assi" userId="70385845-fcba-46b3-ba5c-655c7c1b2951" providerId="ADAL" clId="{61B1B494-1A5B-40C7-9DAA-4F724ABFA052}" dt="2022-09-24T23:50:58.618" v="534" actId="1076"/>
          <ac:picMkLst>
            <pc:docMk/>
            <pc:sldMk cId="3374637261" sldId="330"/>
            <ac:picMk id="4" creationId="{132605DE-5E0F-2CEE-6333-3BD38FA8C0E3}"/>
          </ac:picMkLst>
        </pc:picChg>
      </pc:sldChg>
      <pc:sldChg chg="addSp delSp modSp add mod">
        <pc:chgData name="Mohammed Ala El Assi" userId="70385845-fcba-46b3-ba5c-655c7c1b2951" providerId="ADAL" clId="{61B1B494-1A5B-40C7-9DAA-4F724ABFA052}" dt="2022-09-24T23:51:45.337" v="540"/>
        <pc:sldMkLst>
          <pc:docMk/>
          <pc:sldMk cId="3244729708" sldId="331"/>
        </pc:sldMkLst>
        <pc:spChg chg="mod">
          <ac:chgData name="Mohammed Ala El Assi" userId="70385845-fcba-46b3-ba5c-655c7c1b2951" providerId="ADAL" clId="{61B1B494-1A5B-40C7-9DAA-4F724ABFA052}" dt="2022-09-24T23:51:36.352" v="539"/>
          <ac:spMkLst>
            <pc:docMk/>
            <pc:sldMk cId="3244729708" sldId="331"/>
            <ac:spMk id="8" creationId="{00000000-0000-0000-0000-000000000000}"/>
          </ac:spMkLst>
        </pc:spChg>
        <pc:picChg chg="add mod">
          <ac:chgData name="Mohammed Ala El Assi" userId="70385845-fcba-46b3-ba5c-655c7c1b2951" providerId="ADAL" clId="{61B1B494-1A5B-40C7-9DAA-4F724ABFA052}" dt="2022-09-24T23:51:45.337" v="540"/>
          <ac:picMkLst>
            <pc:docMk/>
            <pc:sldMk cId="3244729708" sldId="331"/>
            <ac:picMk id="3" creationId="{37E1B2AB-4DDB-EB31-D2CC-8829962CF34C}"/>
          </ac:picMkLst>
        </pc:picChg>
        <pc:picChg chg="del">
          <ac:chgData name="Mohammed Ala El Assi" userId="70385845-fcba-46b3-ba5c-655c7c1b2951" providerId="ADAL" clId="{61B1B494-1A5B-40C7-9DAA-4F724ABFA052}" dt="2022-09-24T23:51:09.915" v="536" actId="478"/>
          <ac:picMkLst>
            <pc:docMk/>
            <pc:sldMk cId="3244729708" sldId="331"/>
            <ac:picMk id="4" creationId="{132605DE-5E0F-2CEE-6333-3BD38FA8C0E3}"/>
          </ac:picMkLst>
        </pc:picChg>
      </pc:sldChg>
      <pc:sldChg chg="addSp delSp modSp add mod">
        <pc:chgData name="Mohammed Ala El Assi" userId="70385845-fcba-46b3-ba5c-655c7c1b2951" providerId="ADAL" clId="{61B1B494-1A5B-40C7-9DAA-4F724ABFA052}" dt="2022-09-24T23:58:55.374" v="610" actId="1076"/>
        <pc:sldMkLst>
          <pc:docMk/>
          <pc:sldMk cId="2101328751" sldId="332"/>
        </pc:sldMkLst>
        <pc:spChg chg="mod">
          <ac:chgData name="Mohammed Ala El Assi" userId="70385845-fcba-46b3-ba5c-655c7c1b2951" providerId="ADAL" clId="{61B1B494-1A5B-40C7-9DAA-4F724ABFA052}" dt="2022-09-24T23:58:14.005" v="604" actId="20577"/>
          <ac:spMkLst>
            <pc:docMk/>
            <pc:sldMk cId="2101328751" sldId="332"/>
            <ac:spMk id="8" creationId="{00000000-0000-0000-0000-000000000000}"/>
          </ac:spMkLst>
        </pc:spChg>
        <pc:spChg chg="add mod">
          <ac:chgData name="Mohammed Ala El Assi" userId="70385845-fcba-46b3-ba5c-655c7c1b2951" providerId="ADAL" clId="{61B1B494-1A5B-40C7-9DAA-4F724ABFA052}" dt="2022-09-24T23:58:15.588" v="605" actId="20577"/>
          <ac:spMkLst>
            <pc:docMk/>
            <pc:sldMk cId="2101328751" sldId="332"/>
            <ac:spMk id="10" creationId="{BB19C517-F78D-7417-53B2-DADD8553C4B6}"/>
          </ac:spMkLst>
        </pc:spChg>
        <pc:picChg chg="del">
          <ac:chgData name="Mohammed Ala El Assi" userId="70385845-fcba-46b3-ba5c-655c7c1b2951" providerId="ADAL" clId="{61B1B494-1A5B-40C7-9DAA-4F724ABFA052}" dt="2022-09-24T23:52:10.169" v="543" actId="478"/>
          <ac:picMkLst>
            <pc:docMk/>
            <pc:sldMk cId="2101328751" sldId="332"/>
            <ac:picMk id="3" creationId="{37E1B2AB-4DDB-EB31-D2CC-8829962CF34C}"/>
          </ac:picMkLst>
        </pc:picChg>
        <pc:picChg chg="add mod">
          <ac:chgData name="Mohammed Ala El Assi" userId="70385845-fcba-46b3-ba5c-655c7c1b2951" providerId="ADAL" clId="{61B1B494-1A5B-40C7-9DAA-4F724ABFA052}" dt="2022-09-24T23:54:08.637" v="573" actId="1076"/>
          <ac:picMkLst>
            <pc:docMk/>
            <pc:sldMk cId="2101328751" sldId="332"/>
            <ac:picMk id="5" creationId="{54E993DF-F904-404C-DED0-67AD65E38EE7}"/>
          </ac:picMkLst>
        </pc:picChg>
        <pc:picChg chg="add mod">
          <ac:chgData name="Mohammed Ala El Assi" userId="70385845-fcba-46b3-ba5c-655c7c1b2951" providerId="ADAL" clId="{61B1B494-1A5B-40C7-9DAA-4F724ABFA052}" dt="2022-09-24T23:58:12.426" v="603" actId="1036"/>
          <ac:picMkLst>
            <pc:docMk/>
            <pc:sldMk cId="2101328751" sldId="332"/>
            <ac:picMk id="9" creationId="{771B1DE1-595D-3F6B-2401-1F585FE091DD}"/>
          </ac:picMkLst>
        </pc:picChg>
        <pc:picChg chg="add mod">
          <ac:chgData name="Mohammed Ala El Assi" userId="70385845-fcba-46b3-ba5c-655c7c1b2951" providerId="ADAL" clId="{61B1B494-1A5B-40C7-9DAA-4F724ABFA052}" dt="2022-09-24T23:58:05.334" v="599" actId="1076"/>
          <ac:picMkLst>
            <pc:docMk/>
            <pc:sldMk cId="2101328751" sldId="332"/>
            <ac:picMk id="12" creationId="{358621E3-1AC3-76C7-FDBA-6846E02F4C12}"/>
          </ac:picMkLst>
        </pc:picChg>
        <pc:picChg chg="add mod">
          <ac:chgData name="Mohammed Ala El Assi" userId="70385845-fcba-46b3-ba5c-655c7c1b2951" providerId="ADAL" clId="{61B1B494-1A5B-40C7-9DAA-4F724ABFA052}" dt="2022-09-24T23:58:55.374" v="610" actId="1076"/>
          <ac:picMkLst>
            <pc:docMk/>
            <pc:sldMk cId="2101328751" sldId="332"/>
            <ac:picMk id="14" creationId="{3FD92EBE-E10D-513C-9353-365EABAC60C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60DC-E151-456C-A25A-52FB9CD1E458}"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fr-FR"/>
        </a:p>
      </dgm:t>
    </dgm:pt>
    <dgm:pt modelId="{1CB349B5-D5ED-4757-A5A4-3E182DD1395C}">
      <dgm:prSet phldrT="[Text]"/>
      <dgm:spPr/>
      <dgm:t>
        <a:bodyPr/>
        <a:lstStyle/>
        <a:p>
          <a:r>
            <a:rPr lang="fr-FR" dirty="0"/>
            <a:t>Data</a:t>
          </a:r>
        </a:p>
      </dgm:t>
    </dgm:pt>
    <dgm:pt modelId="{5BF04606-4920-4974-A458-F73B356EBB33}" type="parTrans" cxnId="{6C6D3892-B5B8-4494-991A-553B784028A5}">
      <dgm:prSet/>
      <dgm:spPr/>
      <dgm:t>
        <a:bodyPr/>
        <a:lstStyle/>
        <a:p>
          <a:endParaRPr lang="fr-FR"/>
        </a:p>
      </dgm:t>
    </dgm:pt>
    <dgm:pt modelId="{6449D819-BB52-48C6-96C3-0B67F50297AE}" type="sibTrans" cxnId="{6C6D3892-B5B8-4494-991A-553B784028A5}">
      <dgm:prSet/>
      <dgm:spPr/>
      <dgm:t>
        <a:bodyPr/>
        <a:lstStyle/>
        <a:p>
          <a:endParaRPr lang="fr-FR"/>
        </a:p>
      </dgm:t>
    </dgm:pt>
    <dgm:pt modelId="{3AD14F5E-FB4E-47DC-ABE5-E5A104112121}">
      <dgm:prSet phldrT="[Text]"/>
      <dgm:spPr/>
      <dgm:t>
        <a:bodyPr/>
        <a:lstStyle/>
        <a:p>
          <a:r>
            <a:rPr lang="fr-FR" dirty="0" err="1"/>
            <a:t>Database</a:t>
          </a:r>
          <a:endParaRPr lang="fr-FR" dirty="0"/>
        </a:p>
      </dgm:t>
    </dgm:pt>
    <dgm:pt modelId="{32831896-BC97-4537-A8FB-B852DBCCFBFC}" type="parTrans" cxnId="{76104023-CF30-4050-8D19-64EB9F01457A}">
      <dgm:prSet/>
      <dgm:spPr/>
      <dgm:t>
        <a:bodyPr/>
        <a:lstStyle/>
        <a:p>
          <a:endParaRPr lang="fr-FR"/>
        </a:p>
      </dgm:t>
    </dgm:pt>
    <dgm:pt modelId="{AB1859D7-1330-477A-A82C-97C7156C2722}" type="sibTrans" cxnId="{76104023-CF30-4050-8D19-64EB9F01457A}">
      <dgm:prSet/>
      <dgm:spPr/>
      <dgm:t>
        <a:bodyPr/>
        <a:lstStyle/>
        <a:p>
          <a:endParaRPr lang="fr-FR"/>
        </a:p>
      </dgm:t>
    </dgm:pt>
    <dgm:pt modelId="{E5E46DD0-75BE-48B4-BF80-35B8D7DD25F1}">
      <dgm:prSet phldrT="[Text]"/>
      <dgm:spPr/>
      <dgm:t>
        <a:bodyPr/>
        <a:lstStyle/>
        <a:p>
          <a:r>
            <a:rPr lang="fr-FR" dirty="0"/>
            <a:t>API</a:t>
          </a:r>
        </a:p>
      </dgm:t>
    </dgm:pt>
    <dgm:pt modelId="{4A988668-97A3-4ACD-B0B4-C7A64BECB709}" type="parTrans" cxnId="{4514C81E-58DD-4BDD-BBE1-B1BC3E221213}">
      <dgm:prSet/>
      <dgm:spPr/>
      <dgm:t>
        <a:bodyPr/>
        <a:lstStyle/>
        <a:p>
          <a:endParaRPr lang="fr-FR"/>
        </a:p>
      </dgm:t>
    </dgm:pt>
    <dgm:pt modelId="{6EB73686-ED44-415A-B139-2588A43754AD}" type="sibTrans" cxnId="{4514C81E-58DD-4BDD-BBE1-B1BC3E221213}">
      <dgm:prSet/>
      <dgm:spPr/>
      <dgm:t>
        <a:bodyPr/>
        <a:lstStyle/>
        <a:p>
          <a:endParaRPr lang="fr-FR"/>
        </a:p>
      </dgm:t>
    </dgm:pt>
    <dgm:pt modelId="{1F392D92-3462-4937-A28D-8A04F92B903B}">
      <dgm:prSet phldrT="[Text]"/>
      <dgm:spPr/>
      <dgm:t>
        <a:bodyPr/>
        <a:lstStyle/>
        <a:p>
          <a:r>
            <a:rPr lang="fr-FR" dirty="0"/>
            <a:t>Open Data</a:t>
          </a:r>
        </a:p>
      </dgm:t>
    </dgm:pt>
    <dgm:pt modelId="{F7597712-0655-4280-A777-03BCEF5BD7C0}" type="parTrans" cxnId="{42D19F48-FADE-4A90-82F2-E18D1D18F343}">
      <dgm:prSet/>
      <dgm:spPr/>
      <dgm:t>
        <a:bodyPr/>
        <a:lstStyle/>
        <a:p>
          <a:endParaRPr lang="fr-FR"/>
        </a:p>
      </dgm:t>
    </dgm:pt>
    <dgm:pt modelId="{51524959-9E2C-4480-A4E6-ABE4446887B3}" type="sibTrans" cxnId="{42D19F48-FADE-4A90-82F2-E18D1D18F343}">
      <dgm:prSet/>
      <dgm:spPr/>
      <dgm:t>
        <a:bodyPr/>
        <a:lstStyle/>
        <a:p>
          <a:endParaRPr lang="fr-FR"/>
        </a:p>
      </dgm:t>
    </dgm:pt>
    <dgm:pt modelId="{F51E1C08-82D9-4B77-A7A0-A6B0DC3EC4BC}">
      <dgm:prSet phldrT="[Text]"/>
      <dgm:spPr/>
      <dgm:t>
        <a:bodyPr/>
        <a:lstStyle/>
        <a:p>
          <a:r>
            <a:rPr lang="fr-FR" dirty="0"/>
            <a:t>Web </a:t>
          </a:r>
          <a:r>
            <a:rPr lang="fr-FR" dirty="0" err="1"/>
            <a:t>Scraping</a:t>
          </a:r>
          <a:endParaRPr lang="fr-FR" dirty="0"/>
        </a:p>
      </dgm:t>
    </dgm:pt>
    <dgm:pt modelId="{DC4FC561-6D86-409B-B6C0-04B4202B4B05}" type="parTrans" cxnId="{65AECAC8-F986-47C7-867A-E9377BD12587}">
      <dgm:prSet/>
      <dgm:spPr/>
      <dgm:t>
        <a:bodyPr/>
        <a:lstStyle/>
        <a:p>
          <a:endParaRPr lang="fr-FR"/>
        </a:p>
      </dgm:t>
    </dgm:pt>
    <dgm:pt modelId="{4362BAC1-101B-4D32-87FD-E3F9A59F1380}" type="sibTrans" cxnId="{65AECAC8-F986-47C7-867A-E9377BD12587}">
      <dgm:prSet/>
      <dgm:spPr/>
      <dgm:t>
        <a:bodyPr/>
        <a:lstStyle/>
        <a:p>
          <a:endParaRPr lang="fr-FR"/>
        </a:p>
      </dgm:t>
    </dgm:pt>
    <dgm:pt modelId="{E6192C4C-79CA-4B30-9B22-6CB8E86313FF}" type="pres">
      <dgm:prSet presAssocID="{625860DC-E151-456C-A25A-52FB9CD1E458}" presName="Name0" presStyleCnt="0">
        <dgm:presLayoutVars>
          <dgm:chMax val="1"/>
          <dgm:dir/>
          <dgm:animLvl val="ctr"/>
          <dgm:resizeHandles val="exact"/>
        </dgm:presLayoutVars>
      </dgm:prSet>
      <dgm:spPr/>
    </dgm:pt>
    <dgm:pt modelId="{2B1B6C87-4DA0-4869-B7EF-A1231B280BF3}" type="pres">
      <dgm:prSet presAssocID="{1CB349B5-D5ED-4757-A5A4-3E182DD1395C}" presName="centerShape" presStyleLbl="node0" presStyleIdx="0" presStyleCnt="1"/>
      <dgm:spPr/>
    </dgm:pt>
    <dgm:pt modelId="{43C668D1-D5F9-4196-BDEF-AEBD597928B0}" type="pres">
      <dgm:prSet presAssocID="{3AD14F5E-FB4E-47DC-ABE5-E5A104112121}" presName="node" presStyleLbl="node1" presStyleIdx="0" presStyleCnt="4">
        <dgm:presLayoutVars>
          <dgm:bulletEnabled val="1"/>
        </dgm:presLayoutVars>
      </dgm:prSet>
      <dgm:spPr/>
    </dgm:pt>
    <dgm:pt modelId="{B9F6544A-881B-4000-9778-8ABA6701BE5D}" type="pres">
      <dgm:prSet presAssocID="{3AD14F5E-FB4E-47DC-ABE5-E5A104112121}" presName="dummy" presStyleCnt="0"/>
      <dgm:spPr/>
    </dgm:pt>
    <dgm:pt modelId="{4EC3C1CE-7649-4DF0-8287-ED1AF0B343DF}" type="pres">
      <dgm:prSet presAssocID="{AB1859D7-1330-477A-A82C-97C7156C2722}" presName="sibTrans" presStyleLbl="sibTrans2D1" presStyleIdx="0" presStyleCnt="4"/>
      <dgm:spPr/>
    </dgm:pt>
    <dgm:pt modelId="{DF3590A9-203E-43FF-900B-27BB144FC746}" type="pres">
      <dgm:prSet presAssocID="{E5E46DD0-75BE-48B4-BF80-35B8D7DD25F1}" presName="node" presStyleLbl="node1" presStyleIdx="1" presStyleCnt="4">
        <dgm:presLayoutVars>
          <dgm:bulletEnabled val="1"/>
        </dgm:presLayoutVars>
      </dgm:prSet>
      <dgm:spPr/>
    </dgm:pt>
    <dgm:pt modelId="{E1A3C89F-5244-4F37-9BA4-E350A2CB75B8}" type="pres">
      <dgm:prSet presAssocID="{E5E46DD0-75BE-48B4-BF80-35B8D7DD25F1}" presName="dummy" presStyleCnt="0"/>
      <dgm:spPr/>
    </dgm:pt>
    <dgm:pt modelId="{143C62B3-6F15-4A3E-8556-9903511FA5F2}" type="pres">
      <dgm:prSet presAssocID="{6EB73686-ED44-415A-B139-2588A43754AD}" presName="sibTrans" presStyleLbl="sibTrans2D1" presStyleIdx="1" presStyleCnt="4"/>
      <dgm:spPr/>
    </dgm:pt>
    <dgm:pt modelId="{35AC1A3C-28F5-4580-B4E8-EA8FC0980747}" type="pres">
      <dgm:prSet presAssocID="{1F392D92-3462-4937-A28D-8A04F92B903B}" presName="node" presStyleLbl="node1" presStyleIdx="2" presStyleCnt="4">
        <dgm:presLayoutVars>
          <dgm:bulletEnabled val="1"/>
        </dgm:presLayoutVars>
      </dgm:prSet>
      <dgm:spPr/>
    </dgm:pt>
    <dgm:pt modelId="{2A5FB09D-691F-4810-A6D6-EF751421A5E6}" type="pres">
      <dgm:prSet presAssocID="{1F392D92-3462-4937-A28D-8A04F92B903B}" presName="dummy" presStyleCnt="0"/>
      <dgm:spPr/>
    </dgm:pt>
    <dgm:pt modelId="{7420292B-68B1-45F2-BA0F-CBFC8325C10F}" type="pres">
      <dgm:prSet presAssocID="{51524959-9E2C-4480-A4E6-ABE4446887B3}" presName="sibTrans" presStyleLbl="sibTrans2D1" presStyleIdx="2" presStyleCnt="4"/>
      <dgm:spPr/>
    </dgm:pt>
    <dgm:pt modelId="{AE7B0805-28DE-4328-9F70-E7412F2A1824}" type="pres">
      <dgm:prSet presAssocID="{F51E1C08-82D9-4B77-A7A0-A6B0DC3EC4BC}" presName="node" presStyleLbl="node1" presStyleIdx="3" presStyleCnt="4">
        <dgm:presLayoutVars>
          <dgm:bulletEnabled val="1"/>
        </dgm:presLayoutVars>
      </dgm:prSet>
      <dgm:spPr/>
    </dgm:pt>
    <dgm:pt modelId="{3233DDF9-BDB8-4F5A-9B9D-177AFEDD20B0}" type="pres">
      <dgm:prSet presAssocID="{F51E1C08-82D9-4B77-A7A0-A6B0DC3EC4BC}" presName="dummy" presStyleCnt="0"/>
      <dgm:spPr/>
    </dgm:pt>
    <dgm:pt modelId="{BE61147D-ADB5-4EE3-9607-1528E89C7C79}" type="pres">
      <dgm:prSet presAssocID="{4362BAC1-101B-4D32-87FD-E3F9A59F1380}" presName="sibTrans" presStyleLbl="sibTrans2D1" presStyleIdx="3" presStyleCnt="4"/>
      <dgm:spPr/>
    </dgm:pt>
  </dgm:ptLst>
  <dgm:cxnLst>
    <dgm:cxn modelId="{6646BA09-D446-47FE-9626-BE5421FB027F}" type="presOf" srcId="{4362BAC1-101B-4D32-87FD-E3F9A59F1380}" destId="{BE61147D-ADB5-4EE3-9607-1528E89C7C79}" srcOrd="0" destOrd="0" presId="urn:microsoft.com/office/officeart/2005/8/layout/radial6"/>
    <dgm:cxn modelId="{B99D040E-C38F-4319-85A9-3B44362FEC0E}" type="presOf" srcId="{AB1859D7-1330-477A-A82C-97C7156C2722}" destId="{4EC3C1CE-7649-4DF0-8287-ED1AF0B343DF}" srcOrd="0" destOrd="0" presId="urn:microsoft.com/office/officeart/2005/8/layout/radial6"/>
    <dgm:cxn modelId="{4514C81E-58DD-4BDD-BBE1-B1BC3E221213}" srcId="{1CB349B5-D5ED-4757-A5A4-3E182DD1395C}" destId="{E5E46DD0-75BE-48B4-BF80-35B8D7DD25F1}" srcOrd="1" destOrd="0" parTransId="{4A988668-97A3-4ACD-B0B4-C7A64BECB709}" sibTransId="{6EB73686-ED44-415A-B139-2588A43754AD}"/>
    <dgm:cxn modelId="{76104023-CF30-4050-8D19-64EB9F01457A}" srcId="{1CB349B5-D5ED-4757-A5A4-3E182DD1395C}" destId="{3AD14F5E-FB4E-47DC-ABE5-E5A104112121}" srcOrd="0" destOrd="0" parTransId="{32831896-BC97-4537-A8FB-B852DBCCFBFC}" sibTransId="{AB1859D7-1330-477A-A82C-97C7156C2722}"/>
    <dgm:cxn modelId="{42D19F48-FADE-4A90-82F2-E18D1D18F343}" srcId="{1CB349B5-D5ED-4757-A5A4-3E182DD1395C}" destId="{1F392D92-3462-4937-A28D-8A04F92B903B}" srcOrd="2" destOrd="0" parTransId="{F7597712-0655-4280-A777-03BCEF5BD7C0}" sibTransId="{51524959-9E2C-4480-A4E6-ABE4446887B3}"/>
    <dgm:cxn modelId="{0149D34F-AA28-4800-B79D-71F67F9822EC}" type="presOf" srcId="{F51E1C08-82D9-4B77-A7A0-A6B0DC3EC4BC}" destId="{AE7B0805-28DE-4328-9F70-E7412F2A1824}" srcOrd="0" destOrd="0" presId="urn:microsoft.com/office/officeart/2005/8/layout/radial6"/>
    <dgm:cxn modelId="{B39E7787-4622-465C-9935-7852B2F18269}" type="presOf" srcId="{3AD14F5E-FB4E-47DC-ABE5-E5A104112121}" destId="{43C668D1-D5F9-4196-BDEF-AEBD597928B0}" srcOrd="0" destOrd="0" presId="urn:microsoft.com/office/officeart/2005/8/layout/radial6"/>
    <dgm:cxn modelId="{6C6D3892-B5B8-4494-991A-553B784028A5}" srcId="{625860DC-E151-456C-A25A-52FB9CD1E458}" destId="{1CB349B5-D5ED-4757-A5A4-3E182DD1395C}" srcOrd="0" destOrd="0" parTransId="{5BF04606-4920-4974-A458-F73B356EBB33}" sibTransId="{6449D819-BB52-48C6-96C3-0B67F50297AE}"/>
    <dgm:cxn modelId="{93B8C49E-6586-43E9-BFE3-C9A2CC917E88}" type="presOf" srcId="{1F392D92-3462-4937-A28D-8A04F92B903B}" destId="{35AC1A3C-28F5-4580-B4E8-EA8FC0980747}" srcOrd="0" destOrd="0" presId="urn:microsoft.com/office/officeart/2005/8/layout/radial6"/>
    <dgm:cxn modelId="{E8F837C1-710F-454F-B3DB-20CB289B5677}" type="presOf" srcId="{51524959-9E2C-4480-A4E6-ABE4446887B3}" destId="{7420292B-68B1-45F2-BA0F-CBFC8325C10F}" srcOrd="0" destOrd="0" presId="urn:microsoft.com/office/officeart/2005/8/layout/radial6"/>
    <dgm:cxn modelId="{48F78AC4-7235-4A25-BCF2-4602E7E5B8C3}" type="presOf" srcId="{E5E46DD0-75BE-48B4-BF80-35B8D7DD25F1}" destId="{DF3590A9-203E-43FF-900B-27BB144FC746}" srcOrd="0" destOrd="0" presId="urn:microsoft.com/office/officeart/2005/8/layout/radial6"/>
    <dgm:cxn modelId="{65AECAC8-F986-47C7-867A-E9377BD12587}" srcId="{1CB349B5-D5ED-4757-A5A4-3E182DD1395C}" destId="{F51E1C08-82D9-4B77-A7A0-A6B0DC3EC4BC}" srcOrd="3" destOrd="0" parTransId="{DC4FC561-6D86-409B-B6C0-04B4202B4B05}" sibTransId="{4362BAC1-101B-4D32-87FD-E3F9A59F1380}"/>
    <dgm:cxn modelId="{6ABFCCCC-49A1-4B8A-985B-DBF1A1C6579B}" type="presOf" srcId="{6EB73686-ED44-415A-B139-2588A43754AD}" destId="{143C62B3-6F15-4A3E-8556-9903511FA5F2}" srcOrd="0" destOrd="0" presId="urn:microsoft.com/office/officeart/2005/8/layout/radial6"/>
    <dgm:cxn modelId="{B58AC2E9-C0EB-4859-A4E2-F32E567A55B9}" type="presOf" srcId="{1CB349B5-D5ED-4757-A5A4-3E182DD1395C}" destId="{2B1B6C87-4DA0-4869-B7EF-A1231B280BF3}" srcOrd="0" destOrd="0" presId="urn:microsoft.com/office/officeart/2005/8/layout/radial6"/>
    <dgm:cxn modelId="{53B7B5FA-6F06-4968-ADB5-D5ABA8E6EF1E}" type="presOf" srcId="{625860DC-E151-456C-A25A-52FB9CD1E458}" destId="{E6192C4C-79CA-4B30-9B22-6CB8E86313FF}" srcOrd="0" destOrd="0" presId="urn:microsoft.com/office/officeart/2005/8/layout/radial6"/>
    <dgm:cxn modelId="{47C85F68-7339-41A4-AFE0-38CEF3B03124}" type="presParOf" srcId="{E6192C4C-79CA-4B30-9B22-6CB8E86313FF}" destId="{2B1B6C87-4DA0-4869-B7EF-A1231B280BF3}" srcOrd="0" destOrd="0" presId="urn:microsoft.com/office/officeart/2005/8/layout/radial6"/>
    <dgm:cxn modelId="{D40C9171-A920-4A31-90CD-8B375322C9B9}" type="presParOf" srcId="{E6192C4C-79CA-4B30-9B22-6CB8E86313FF}" destId="{43C668D1-D5F9-4196-BDEF-AEBD597928B0}" srcOrd="1" destOrd="0" presId="urn:microsoft.com/office/officeart/2005/8/layout/radial6"/>
    <dgm:cxn modelId="{C36E4C4A-C3E8-4824-B123-3E7C60728D99}" type="presParOf" srcId="{E6192C4C-79CA-4B30-9B22-6CB8E86313FF}" destId="{B9F6544A-881B-4000-9778-8ABA6701BE5D}" srcOrd="2" destOrd="0" presId="urn:microsoft.com/office/officeart/2005/8/layout/radial6"/>
    <dgm:cxn modelId="{A9357285-2045-4275-85B7-B08081F05329}" type="presParOf" srcId="{E6192C4C-79CA-4B30-9B22-6CB8E86313FF}" destId="{4EC3C1CE-7649-4DF0-8287-ED1AF0B343DF}" srcOrd="3" destOrd="0" presId="urn:microsoft.com/office/officeart/2005/8/layout/radial6"/>
    <dgm:cxn modelId="{E228B173-8D7A-4676-B7A0-0632136A714B}" type="presParOf" srcId="{E6192C4C-79CA-4B30-9B22-6CB8E86313FF}" destId="{DF3590A9-203E-43FF-900B-27BB144FC746}" srcOrd="4" destOrd="0" presId="urn:microsoft.com/office/officeart/2005/8/layout/radial6"/>
    <dgm:cxn modelId="{7DF6BBC8-808A-4890-A358-47D1522A491C}" type="presParOf" srcId="{E6192C4C-79CA-4B30-9B22-6CB8E86313FF}" destId="{E1A3C89F-5244-4F37-9BA4-E350A2CB75B8}" srcOrd="5" destOrd="0" presId="urn:microsoft.com/office/officeart/2005/8/layout/radial6"/>
    <dgm:cxn modelId="{29739DCE-E527-4015-8B7D-E3CEEB0B472B}" type="presParOf" srcId="{E6192C4C-79CA-4B30-9B22-6CB8E86313FF}" destId="{143C62B3-6F15-4A3E-8556-9903511FA5F2}" srcOrd="6" destOrd="0" presId="urn:microsoft.com/office/officeart/2005/8/layout/radial6"/>
    <dgm:cxn modelId="{F5598DEB-6BA3-4B01-99DA-A68B0A55E1D2}" type="presParOf" srcId="{E6192C4C-79CA-4B30-9B22-6CB8E86313FF}" destId="{35AC1A3C-28F5-4580-B4E8-EA8FC0980747}" srcOrd="7" destOrd="0" presId="urn:microsoft.com/office/officeart/2005/8/layout/radial6"/>
    <dgm:cxn modelId="{929D5C7F-1F25-4169-92E5-E6F7B2EB64ED}" type="presParOf" srcId="{E6192C4C-79CA-4B30-9B22-6CB8E86313FF}" destId="{2A5FB09D-691F-4810-A6D6-EF751421A5E6}" srcOrd="8" destOrd="0" presId="urn:microsoft.com/office/officeart/2005/8/layout/radial6"/>
    <dgm:cxn modelId="{E98478B7-2CAE-4627-BCA9-08733187F35D}" type="presParOf" srcId="{E6192C4C-79CA-4B30-9B22-6CB8E86313FF}" destId="{7420292B-68B1-45F2-BA0F-CBFC8325C10F}" srcOrd="9" destOrd="0" presId="urn:microsoft.com/office/officeart/2005/8/layout/radial6"/>
    <dgm:cxn modelId="{DB4C29EF-BC48-47FC-9D72-C1939399DE78}" type="presParOf" srcId="{E6192C4C-79CA-4B30-9B22-6CB8E86313FF}" destId="{AE7B0805-28DE-4328-9F70-E7412F2A1824}" srcOrd="10" destOrd="0" presId="urn:microsoft.com/office/officeart/2005/8/layout/radial6"/>
    <dgm:cxn modelId="{EA4ED2D7-11B2-47D1-A99F-09E61AA627FD}" type="presParOf" srcId="{E6192C4C-79CA-4B30-9B22-6CB8E86313FF}" destId="{3233DDF9-BDB8-4F5A-9B9D-177AFEDD20B0}" srcOrd="11" destOrd="0" presId="urn:microsoft.com/office/officeart/2005/8/layout/radial6"/>
    <dgm:cxn modelId="{7072B342-D292-4D13-B5E7-137E0B5F483C}" type="presParOf" srcId="{E6192C4C-79CA-4B30-9B22-6CB8E86313FF}" destId="{BE61147D-ADB5-4EE3-9607-1528E89C7C79}"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1147D-ADB5-4EE3-9607-1528E89C7C79}">
      <dsp:nvSpPr>
        <dsp:cNvPr id="0" name=""/>
        <dsp:cNvSpPr/>
      </dsp:nvSpPr>
      <dsp:spPr>
        <a:xfrm>
          <a:off x="1760491" y="470737"/>
          <a:ext cx="3137421" cy="3137421"/>
        </a:xfrm>
        <a:prstGeom prst="blockArc">
          <a:avLst>
            <a:gd name="adj1" fmla="val 10800000"/>
            <a:gd name="adj2" fmla="val 1620000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20292B-68B1-45F2-BA0F-CBFC8325C10F}">
      <dsp:nvSpPr>
        <dsp:cNvPr id="0" name=""/>
        <dsp:cNvSpPr/>
      </dsp:nvSpPr>
      <dsp:spPr>
        <a:xfrm>
          <a:off x="1760491" y="470737"/>
          <a:ext cx="3137421" cy="3137421"/>
        </a:xfrm>
        <a:prstGeom prst="blockArc">
          <a:avLst>
            <a:gd name="adj1" fmla="val 5400000"/>
            <a:gd name="adj2" fmla="val 1080000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3C62B3-6F15-4A3E-8556-9903511FA5F2}">
      <dsp:nvSpPr>
        <dsp:cNvPr id="0" name=""/>
        <dsp:cNvSpPr/>
      </dsp:nvSpPr>
      <dsp:spPr>
        <a:xfrm>
          <a:off x="1760491" y="470737"/>
          <a:ext cx="3137421" cy="3137421"/>
        </a:xfrm>
        <a:prstGeom prst="blockArc">
          <a:avLst>
            <a:gd name="adj1" fmla="val 0"/>
            <a:gd name="adj2" fmla="val 540000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C3C1CE-7649-4DF0-8287-ED1AF0B343DF}">
      <dsp:nvSpPr>
        <dsp:cNvPr id="0" name=""/>
        <dsp:cNvSpPr/>
      </dsp:nvSpPr>
      <dsp:spPr>
        <a:xfrm>
          <a:off x="1760491" y="470737"/>
          <a:ext cx="3137421" cy="3137421"/>
        </a:xfrm>
        <a:prstGeom prst="blockArc">
          <a:avLst>
            <a:gd name="adj1" fmla="val 16200000"/>
            <a:gd name="adj2" fmla="val 0"/>
            <a:gd name="adj3" fmla="val 4643"/>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1B6C87-4DA0-4869-B7EF-A1231B280BF3}">
      <dsp:nvSpPr>
        <dsp:cNvPr id="0" name=""/>
        <dsp:cNvSpPr/>
      </dsp:nvSpPr>
      <dsp:spPr>
        <a:xfrm>
          <a:off x="2606628" y="1316874"/>
          <a:ext cx="1445146" cy="1445146"/>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fr-FR" sz="3400" kern="1200" dirty="0"/>
            <a:t>Data</a:t>
          </a:r>
        </a:p>
      </dsp:txBody>
      <dsp:txXfrm>
        <a:off x="2818265" y="1528511"/>
        <a:ext cx="1021872" cy="1021872"/>
      </dsp:txXfrm>
    </dsp:sp>
    <dsp:sp modelId="{43C668D1-D5F9-4196-BDEF-AEBD597928B0}">
      <dsp:nvSpPr>
        <dsp:cNvPr id="0" name=""/>
        <dsp:cNvSpPr/>
      </dsp:nvSpPr>
      <dsp:spPr>
        <a:xfrm>
          <a:off x="2823400" y="1353"/>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err="1"/>
            <a:t>Database</a:t>
          </a:r>
          <a:endParaRPr lang="fr-FR" sz="1300" kern="1200" dirty="0"/>
        </a:p>
      </dsp:txBody>
      <dsp:txXfrm>
        <a:off x="2971546" y="149499"/>
        <a:ext cx="715310" cy="715310"/>
      </dsp:txXfrm>
    </dsp:sp>
    <dsp:sp modelId="{DF3590A9-203E-43FF-900B-27BB144FC746}">
      <dsp:nvSpPr>
        <dsp:cNvPr id="0" name=""/>
        <dsp:cNvSpPr/>
      </dsp:nvSpPr>
      <dsp:spPr>
        <a:xfrm>
          <a:off x="4355693" y="1533646"/>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API</a:t>
          </a:r>
        </a:p>
      </dsp:txBody>
      <dsp:txXfrm>
        <a:off x="4503839" y="1681792"/>
        <a:ext cx="715310" cy="715310"/>
      </dsp:txXfrm>
    </dsp:sp>
    <dsp:sp modelId="{35AC1A3C-28F5-4580-B4E8-EA8FC0980747}">
      <dsp:nvSpPr>
        <dsp:cNvPr id="0" name=""/>
        <dsp:cNvSpPr/>
      </dsp:nvSpPr>
      <dsp:spPr>
        <a:xfrm>
          <a:off x="2823400" y="3065939"/>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Open Data</a:t>
          </a:r>
        </a:p>
      </dsp:txBody>
      <dsp:txXfrm>
        <a:off x="2971546" y="3214085"/>
        <a:ext cx="715310" cy="715310"/>
      </dsp:txXfrm>
    </dsp:sp>
    <dsp:sp modelId="{AE7B0805-28DE-4328-9F70-E7412F2A1824}">
      <dsp:nvSpPr>
        <dsp:cNvPr id="0" name=""/>
        <dsp:cNvSpPr/>
      </dsp:nvSpPr>
      <dsp:spPr>
        <a:xfrm>
          <a:off x="1291107" y="1533646"/>
          <a:ext cx="1011602" cy="1011602"/>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Web </a:t>
          </a:r>
          <a:r>
            <a:rPr lang="fr-FR" sz="1300" kern="1200" dirty="0" err="1"/>
            <a:t>Scraping</a:t>
          </a:r>
          <a:endParaRPr lang="fr-FR" sz="1300" kern="1200" dirty="0"/>
        </a:p>
      </dsp:txBody>
      <dsp:txXfrm>
        <a:off x="1439253" y="1681792"/>
        <a:ext cx="715310" cy="71531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5592224" y="0"/>
            <a:ext cx="4278154" cy="337106"/>
          </a:xfrm>
          <a:prstGeom prst="rect">
            <a:avLst/>
          </a:prstGeom>
        </p:spPr>
        <p:txBody>
          <a:bodyPr vert="horz" lIns="91440" tIns="45720" rIns="91440" bIns="45720" rtlCol="0"/>
          <a:lstStyle>
            <a:lvl1pPr algn="r">
              <a:defRPr sz="1200"/>
            </a:lvl1pPr>
          </a:lstStyle>
          <a:p>
            <a:fld id="{4F068446-54CF-4267-A5BD-FA01909E96A2}" type="datetimeFigureOut">
              <a:rPr lang="nl-NL" smtClean="0"/>
              <a:t>26-9-2022</a:t>
            </a:fld>
            <a:endParaRPr lang="nl-NL"/>
          </a:p>
        </p:txBody>
      </p:sp>
      <p:sp>
        <p:nvSpPr>
          <p:cNvPr id="4" name="Footer Placeholder 3"/>
          <p:cNvSpPr>
            <a:spLocks noGrp="1"/>
          </p:cNvSpPr>
          <p:nvPr>
            <p:ph type="ftr" sz="quarter" idx="2"/>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5592224" y="6403837"/>
            <a:ext cx="4278154" cy="337106"/>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592224" y="0"/>
            <a:ext cx="4278154" cy="337106"/>
          </a:xfrm>
          <a:prstGeom prst="rect">
            <a:avLst/>
          </a:prstGeom>
        </p:spPr>
        <p:txBody>
          <a:bodyPr vert="horz" lIns="91440" tIns="45720" rIns="91440" bIns="45720" rtlCol="0"/>
          <a:lstStyle>
            <a:lvl1pPr algn="r">
              <a:defRPr sz="1200"/>
            </a:lvl1pPr>
          </a:lstStyle>
          <a:p>
            <a:fld id="{35698784-F1F2-4D71-B346-94F94D5EBAA2}" type="datetimeFigureOut">
              <a:rPr lang="nl-NL" smtClean="0"/>
              <a:t>26-9-2022</a:t>
            </a:fld>
            <a:endParaRPr lang="nl-NL"/>
          </a:p>
        </p:txBody>
      </p:sp>
      <p:sp>
        <p:nvSpPr>
          <p:cNvPr id="4" name="Tijdelijke aanduiding voor dia-afbeelding 3"/>
          <p:cNvSpPr>
            <a:spLocks noGrp="1" noRot="1" noChangeAspect="1"/>
          </p:cNvSpPr>
          <p:nvPr>
            <p:ph type="sldImg" idx="2"/>
          </p:nvPr>
        </p:nvSpPr>
        <p:spPr>
          <a:xfrm>
            <a:off x="2689225" y="506413"/>
            <a:ext cx="4494213" cy="25273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87267" y="3202504"/>
            <a:ext cx="7898130" cy="3033951"/>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403837"/>
            <a:ext cx="4278154" cy="337106"/>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592224" y="6403837"/>
            <a:ext cx="4278154" cy="337106"/>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Variance = mesure de la dispersion des valeurs d'un échantillon </a:t>
            </a:r>
          </a:p>
          <a:p>
            <a:endParaRPr lang="fr-FR" dirty="0"/>
          </a:p>
        </p:txBody>
      </p:sp>
      <p:sp>
        <p:nvSpPr>
          <p:cNvPr id="4" name="Espace réservé du numéro de diapositive 3"/>
          <p:cNvSpPr>
            <a:spLocks noGrp="1"/>
          </p:cNvSpPr>
          <p:nvPr>
            <p:ph type="sldNum" sz="quarter" idx="5"/>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3120010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26-9-2022</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2"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pic>
        <p:nvPicPr>
          <p:cNvPr id="4" name="Picture 3" descr="Logo, company name&#10;&#10;Description automatically generated">
            <a:extLst>
              <a:ext uri="{FF2B5EF4-FFF2-40B4-BE49-F238E27FC236}">
                <a16:creationId xmlns:a16="http://schemas.microsoft.com/office/drawing/2014/main" id="{2FDBD6D1-88F5-11D1-4B7A-B587C9D50B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200" y="4574474"/>
            <a:ext cx="1764430" cy="176443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inance.yahoo.com/quote/GC%3DF/history?p=GC%3DF#eyJpbnRlcnZhbCI6ImRheSIsInBlcmlvZGljaXR5IjoxLCJ0aW1lVW5pdCI6bnVsbCwiY2FuZGxlV2lkdGgiOjgsImZsaXBwZWQiOmZhbHNlLCJ2b2x1bWVVbmRlcmxheSI6dHJ1ZSwiYWRqIjp0cnVlLCJjcm9zc2hhaXIiOnRydWUsImNoYXJ0VHlwZSI6ImxpbmUiLCJleHRlbmRlZCI6ZmFsc2UsIm1hcmtldFNlc3Npb25zIjp7fSwiYWdncmVnYXRpb25UeXBlIjoib2hsYyIsImNoYXJ0U2NhbGUiOiJsaW5lYXIiLCJzdHVkaWVzIjp7IuKAjHZvbCB1bmRy4oCMIjp7InR5cGUiOiJ2b2wgdW5kciIsImlucHV0cyI6eyJpZCI6IuKAjHZvbCB1bmRy4oCMIiwiZGlzcGxheSI6IuKAjHZvbCB1bmRy4oCMIn0sIm91dHB1dHMiOnsiVXAgVm9sdW1lIjoiIzAwYjA2MSIsIkRvd24gVm9sdW1lIjoiI2ZmMzMzYSJ9LCJwYW5lbCI6ImNoYXJ0IiwicGFyYW1ldGVycyI6eyJ3aWR0aEZhY3RvciI6MC40NSwiY2hhcnROYW1lIjoiY2hhcnQifX19LCJwYW5lbHMiOnsiY2hhcnQiOnsicGVyY2VudCI6MSwiZGlzcGxheSI6IkdDPUYiLCJjaGFydE5hbWUiOiJj"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mailto:Fatimazahrae.gasmi@gmail.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1.png"/><Relationship Id="rId10" Type="http://schemas.openxmlformats.org/officeDocument/2006/relationships/image" Target="../media/image13.jpeg"/><Relationship Id="rId4" Type="http://schemas.openxmlformats.org/officeDocument/2006/relationships/image" Target="../media/image10.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a:t>Data mining using Excel</a:t>
            </a:r>
          </a:p>
        </p:txBody>
      </p:sp>
      <p:sp>
        <p:nvSpPr>
          <p:cNvPr id="5" name="Tijdelijke aanduiding voor tekst 4"/>
          <p:cNvSpPr>
            <a:spLocks noGrp="1"/>
          </p:cNvSpPr>
          <p:nvPr>
            <p:ph type="body" sz="quarter" idx="14"/>
          </p:nvPr>
        </p:nvSpPr>
        <p:spPr/>
        <p:txBody>
          <a:bodyPr/>
          <a:lstStyle/>
          <a:p>
            <a:r>
              <a:rPr lang="nl-NL" dirty="0"/>
              <a:t>Fatima GASMI | ESGI</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1</a:t>
            </a:fld>
            <a:endParaRPr lang="nl-NL"/>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Importing CSV file – Part 2</a:t>
            </a:r>
          </a:p>
          <a:p>
            <a:pPr lvl="3"/>
            <a:endParaRPr lang="nl-NL" dirty="0"/>
          </a:p>
          <a:p>
            <a:pPr marL="457200" indent="-457200" fontAlgn="base">
              <a:buFont typeface="+mj-lt"/>
              <a:buAutoNum type="arabicPeriod"/>
            </a:pPr>
            <a:r>
              <a:rPr lang="en-US"/>
              <a:t>Click the cell where you want to import the CSV file.</a:t>
            </a:r>
          </a:p>
          <a:p>
            <a:pPr marL="457200" indent="-457200" fontAlgn="base">
              <a:buFont typeface="+mj-lt"/>
              <a:buAutoNum type="arabicPeriod"/>
            </a:pPr>
            <a:r>
              <a:rPr lang="en-US"/>
              <a:t>Go to the </a:t>
            </a:r>
            <a:r>
              <a:rPr lang="en-US" b="1"/>
              <a:t>Data</a:t>
            </a:r>
            <a:r>
              <a:rPr lang="en-US"/>
              <a:t> ribbon.</a:t>
            </a:r>
          </a:p>
          <a:p>
            <a:pPr marL="457200" indent="-457200" fontAlgn="base">
              <a:buFont typeface="+mj-lt"/>
              <a:buAutoNum type="arabicPeriod"/>
            </a:pPr>
            <a:r>
              <a:rPr lang="en-US"/>
              <a:t>Click the </a:t>
            </a:r>
            <a:r>
              <a:rPr lang="en-US" b="1" u="sng"/>
              <a:t>From Text/CSV</a:t>
            </a:r>
            <a:r>
              <a:rPr lang="en-US"/>
              <a:t> button.</a:t>
            </a:r>
          </a:p>
          <a:p>
            <a:pPr marL="457200" indent="-457200" fontAlgn="base">
              <a:buFont typeface="+mj-lt"/>
              <a:buAutoNum type="arabicPeriod"/>
            </a:pPr>
            <a:r>
              <a:rPr lang="en-US"/>
              <a:t>Select the CSV file to import. </a:t>
            </a:r>
          </a:p>
          <a:p>
            <a:pPr marL="457200" indent="-457200" fontAlgn="base">
              <a:buFont typeface="+mj-lt"/>
              <a:buAutoNum type="arabicPeriod"/>
            </a:pPr>
            <a:r>
              <a:rPr lang="en-US"/>
              <a:t>Click the </a:t>
            </a:r>
            <a:r>
              <a:rPr lang="en-US" b="1" u="sng"/>
              <a:t>Import</a:t>
            </a:r>
            <a:r>
              <a:rPr lang="en-US"/>
              <a:t> button. </a:t>
            </a:r>
          </a:p>
          <a:p>
            <a:pPr marL="457200" indent="-457200" fontAlgn="base">
              <a:buFont typeface="+mj-lt"/>
              <a:buAutoNum type="arabicPeriod"/>
            </a:pPr>
            <a:r>
              <a:rPr lang="en-US"/>
              <a:t>Click the </a:t>
            </a:r>
            <a:r>
              <a:rPr lang="en-US" b="1" u="sng"/>
              <a:t>Transform Data</a:t>
            </a:r>
            <a:r>
              <a:rPr lang="en-US"/>
              <a:t> button.</a:t>
            </a:r>
            <a:endParaRPr lang="en-US" b="1" u="sng"/>
          </a:p>
          <a:p>
            <a:pPr lvl="3"/>
            <a:endParaRPr lang="nl-NL" dirty="0"/>
          </a:p>
          <a:p>
            <a:pPr lvl="2"/>
            <a:endParaRPr lang="nl-NL" dirty="0"/>
          </a:p>
        </p:txBody>
      </p:sp>
      <p:pic>
        <p:nvPicPr>
          <p:cNvPr id="6" name="Content Placeholder 8">
            <a:extLst>
              <a:ext uri="{FF2B5EF4-FFF2-40B4-BE49-F238E27FC236}">
                <a16:creationId xmlns:a16="http://schemas.microsoft.com/office/drawing/2014/main" id="{407F9501-7C0D-055B-D44A-249CBC6262F9}"/>
              </a:ext>
            </a:extLst>
          </p:cNvPr>
          <p:cNvPicPr>
            <a:picLocks noChangeAspect="1"/>
          </p:cNvPicPr>
          <p:nvPr/>
        </p:nvPicPr>
        <p:blipFill rotWithShape="1">
          <a:blip r:embed="rId2">
            <a:extLst>
              <a:ext uri="{28A0092B-C50C-407E-A947-70E740481C1C}">
                <a14:useLocalDpi xmlns:a14="http://schemas.microsoft.com/office/drawing/2010/main" val="0"/>
              </a:ext>
            </a:extLst>
          </a:blip>
          <a:srcRect t="4528"/>
          <a:stretch/>
        </p:blipFill>
        <p:spPr>
          <a:xfrm>
            <a:off x="6200775" y="1844823"/>
            <a:ext cx="5592763" cy="3791063"/>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10</a:t>
            </a:fld>
            <a:endParaRPr lang="nl-NL"/>
          </a:p>
        </p:txBody>
      </p:sp>
    </p:spTree>
    <p:extLst>
      <p:ext uri="{BB962C8B-B14F-4D97-AF65-F5344CB8AC3E}">
        <p14:creationId xmlns:p14="http://schemas.microsoft.com/office/powerpoint/2010/main" val="41572903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Importing CSV file – Part 3</a:t>
            </a:r>
          </a:p>
          <a:p>
            <a:pPr lvl="3"/>
            <a:endParaRPr lang="nl-NL" dirty="0"/>
          </a:p>
          <a:p>
            <a:pPr marL="457200" indent="-457200" fontAlgn="base">
              <a:buFont typeface="+mj-lt"/>
              <a:buAutoNum type="arabicPeriod" startAt="7"/>
            </a:pPr>
            <a:r>
              <a:rPr lang="en-US" dirty="0"/>
              <a:t>Click the </a:t>
            </a:r>
            <a:r>
              <a:rPr lang="en-US" b="1" u="sng" dirty="0"/>
              <a:t>Transform Data</a:t>
            </a:r>
            <a:r>
              <a:rPr lang="en-US" dirty="0"/>
              <a:t> button.</a:t>
            </a:r>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51076593-F6B3-7D3F-25BC-4F5226FD3178}"/>
              </a:ext>
            </a:extLst>
          </p:cNvPr>
          <p:cNvPicPr>
            <a:picLocks noChangeAspect="1"/>
          </p:cNvPicPr>
          <p:nvPr/>
        </p:nvPicPr>
        <p:blipFill>
          <a:blip r:embed="rId2"/>
          <a:stretch>
            <a:fillRect/>
          </a:stretch>
        </p:blipFill>
        <p:spPr>
          <a:xfrm>
            <a:off x="4704928" y="1252538"/>
            <a:ext cx="6524948"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11</a:t>
            </a:fld>
            <a:endParaRPr lang="nl-NL"/>
          </a:p>
        </p:txBody>
      </p:sp>
      <p:sp>
        <p:nvSpPr>
          <p:cNvPr id="5" name="Rectangle 4">
            <a:extLst>
              <a:ext uri="{FF2B5EF4-FFF2-40B4-BE49-F238E27FC236}">
                <a16:creationId xmlns:a16="http://schemas.microsoft.com/office/drawing/2014/main" id="{096AF6DD-82CA-1FDB-42F7-5291B38206E4}"/>
              </a:ext>
            </a:extLst>
          </p:cNvPr>
          <p:cNvSpPr/>
          <p:nvPr/>
        </p:nvSpPr>
        <p:spPr>
          <a:xfrm>
            <a:off x="9699575" y="5661247"/>
            <a:ext cx="864096" cy="3871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61969915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68ABB0-30CD-A709-3096-10FE797691CD}"/>
              </a:ext>
            </a:extLst>
          </p:cNvPr>
          <p:cNvPicPr>
            <a:picLocks noChangeAspect="1"/>
          </p:cNvPicPr>
          <p:nvPr/>
        </p:nvPicPr>
        <p:blipFill>
          <a:blip r:embed="rId2"/>
          <a:stretch>
            <a:fillRect/>
          </a:stretch>
        </p:blipFill>
        <p:spPr>
          <a:xfrm>
            <a:off x="4282925" y="1412776"/>
            <a:ext cx="7510761" cy="4558816"/>
          </a:xfrm>
          <a:prstGeom prst="rect">
            <a:avLst/>
          </a:prstGeom>
        </p:spPr>
      </p:pic>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Importing CSV file – Part 4</a:t>
            </a:r>
          </a:p>
          <a:p>
            <a:pPr lvl="3"/>
            <a:endParaRPr lang="nl-NL" dirty="0"/>
          </a:p>
          <a:p>
            <a:pPr marL="514350" indent="-514350">
              <a:buFont typeface="+mj-lt"/>
              <a:buAutoNum type="arabicPeriod" startAt="8"/>
            </a:pPr>
            <a:r>
              <a:rPr lang="en-US" dirty="0"/>
              <a:t>Look at the table of data to ensure that the heading at the top contains names for the columns and not data.</a:t>
            </a:r>
          </a:p>
          <a:p>
            <a:pPr marL="714375" indent="-174625">
              <a:buFont typeface="Wingdings" panose="05000000000000000000" pitchFamily="2" charset="2"/>
              <a:buChar char="Ø"/>
              <a:tabLst>
                <a:tab pos="714375" algn="l"/>
              </a:tabLst>
            </a:pPr>
            <a:r>
              <a:rPr lang="en-US" sz="1400" dirty="0"/>
              <a:t>If column headings aren’t shown, click the </a:t>
            </a:r>
            <a:r>
              <a:rPr lang="en-US" sz="1400" b="1" u="sng" dirty="0"/>
              <a:t>Use First Row as Headers</a:t>
            </a:r>
            <a:r>
              <a:rPr lang="en-US" sz="1400" dirty="0"/>
              <a:t> button.</a:t>
            </a:r>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12</a:t>
            </a:fld>
            <a:endParaRPr lang="nl-NL"/>
          </a:p>
        </p:txBody>
      </p:sp>
      <p:sp>
        <p:nvSpPr>
          <p:cNvPr id="5" name="Rectangle 4">
            <a:extLst>
              <a:ext uri="{FF2B5EF4-FFF2-40B4-BE49-F238E27FC236}">
                <a16:creationId xmlns:a16="http://schemas.microsoft.com/office/drawing/2014/main" id="{096AF6DD-82CA-1FDB-42F7-5291B38206E4}"/>
              </a:ext>
            </a:extLst>
          </p:cNvPr>
          <p:cNvSpPr/>
          <p:nvPr/>
        </p:nvSpPr>
        <p:spPr>
          <a:xfrm>
            <a:off x="6891263" y="1628801"/>
            <a:ext cx="864096" cy="14401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66380370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4326361" cy="4795836"/>
          </a:xfrm>
        </p:spPr>
        <p:txBody>
          <a:bodyPr>
            <a:normAutofit/>
          </a:bodyPr>
          <a:lstStyle/>
          <a:p>
            <a:pPr lvl="3"/>
            <a:r>
              <a:rPr lang="nl-NL" dirty="0"/>
              <a:t>Importing CSV file – Part 5</a:t>
            </a:r>
          </a:p>
          <a:p>
            <a:pPr lvl="3"/>
            <a:endParaRPr lang="nl-NL" dirty="0"/>
          </a:p>
          <a:p>
            <a:pPr marL="514350" indent="-514350">
              <a:buFont typeface="+mj-lt"/>
              <a:buAutoNum type="arabicPeriod" startAt="9"/>
            </a:pPr>
            <a:r>
              <a:rPr lang="en-US" dirty="0"/>
              <a:t>Click the dropdown arrow below the </a:t>
            </a:r>
            <a:r>
              <a:rPr lang="en-US" b="1" u="sng" dirty="0"/>
              <a:t>Close &amp; Load</a:t>
            </a:r>
            <a:r>
              <a:rPr lang="en-US" dirty="0"/>
              <a:t> button and select </a:t>
            </a:r>
            <a:r>
              <a:rPr lang="en-US" b="1" u="sng" dirty="0"/>
              <a:t>Close &amp;</a:t>
            </a:r>
            <a:r>
              <a:rPr lang="en-US" dirty="0"/>
              <a:t> </a:t>
            </a:r>
            <a:r>
              <a:rPr lang="en-US" b="1" u="sng" dirty="0"/>
              <a:t>Load To</a:t>
            </a:r>
            <a:r>
              <a:rPr lang="en-US" dirty="0"/>
              <a:t>.</a:t>
            </a:r>
          </a:p>
          <a:p>
            <a:pPr marL="514350" indent="-514350">
              <a:buFont typeface="+mj-lt"/>
              <a:buAutoNum type="arabicPeriod" startAt="9"/>
            </a:pPr>
            <a:r>
              <a:rPr lang="en-US" dirty="0"/>
              <a:t>Select that you would like to view this data as a table in the existing worksheet. The cell you selected will be listed.</a:t>
            </a:r>
          </a:p>
          <a:p>
            <a:pPr marL="514350" indent="-514350">
              <a:buFont typeface="+mj-lt"/>
              <a:buAutoNum type="arabicPeriod" startAt="9"/>
            </a:pPr>
            <a:r>
              <a:rPr lang="en-US" dirty="0"/>
              <a:t>Click the </a:t>
            </a:r>
            <a:r>
              <a:rPr lang="en-US" b="1" u="sng" dirty="0"/>
              <a:t>OK</a:t>
            </a:r>
            <a:r>
              <a:rPr lang="en-US" dirty="0"/>
              <a:t> button.</a:t>
            </a:r>
          </a:p>
          <a:p>
            <a:pPr marL="714375" indent="-174625">
              <a:buFont typeface="Wingdings" panose="05000000000000000000" pitchFamily="2" charset="2"/>
              <a:buChar char="Ø"/>
              <a:tabLst>
                <a:tab pos="714375" algn="l"/>
              </a:tabLst>
            </a:pPr>
            <a:endParaRPr lang="en-US" dirty="0"/>
          </a:p>
          <a:p>
            <a:pPr marL="714375" indent="-174625">
              <a:buFont typeface="Wingdings" panose="05000000000000000000" pitchFamily="2" charset="2"/>
              <a:buChar char="Ø"/>
              <a:tabLst>
                <a:tab pos="714375" algn="l"/>
              </a:tabLst>
            </a:pPr>
            <a:endParaRPr lang="en-US" dirty="0"/>
          </a:p>
          <a:p>
            <a:pPr marL="539750" indent="0">
              <a:buNone/>
              <a:tabLst>
                <a:tab pos="714375" algn="l"/>
              </a:tabLst>
            </a:pPr>
            <a:endParaRPr lang="en-US" dirty="0"/>
          </a:p>
          <a:p>
            <a:pPr marL="0" indent="0" fontAlgn="base">
              <a:buNone/>
            </a:pPr>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CD07C50B-6A5B-D7E0-F689-AFEC6584DAF8}"/>
              </a:ext>
            </a:extLst>
          </p:cNvPr>
          <p:cNvPicPr>
            <a:picLocks noChangeAspect="1"/>
          </p:cNvPicPr>
          <p:nvPr/>
        </p:nvPicPr>
        <p:blipFill rotWithShape="1">
          <a:blip r:embed="rId2"/>
          <a:srcRect t="1701" r="31691" b="3800"/>
          <a:stretch/>
        </p:blipFill>
        <p:spPr>
          <a:xfrm>
            <a:off x="4891043" y="1340768"/>
            <a:ext cx="6902495" cy="4248472"/>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13</a:t>
            </a:fld>
            <a:endParaRPr lang="nl-NL"/>
          </a:p>
        </p:txBody>
      </p:sp>
      <p:sp>
        <p:nvSpPr>
          <p:cNvPr id="9" name="Rectangle 8">
            <a:extLst>
              <a:ext uri="{FF2B5EF4-FFF2-40B4-BE49-F238E27FC236}">
                <a16:creationId xmlns:a16="http://schemas.microsoft.com/office/drawing/2014/main" id="{725172ED-1A7B-2F7B-2D8D-7C2358C37F4B}"/>
              </a:ext>
            </a:extLst>
          </p:cNvPr>
          <p:cNvSpPr/>
          <p:nvPr/>
        </p:nvSpPr>
        <p:spPr>
          <a:xfrm>
            <a:off x="4894475" y="1844824"/>
            <a:ext cx="864096" cy="14401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09420123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262465" cy="4795836"/>
          </a:xfrm>
        </p:spPr>
        <p:txBody>
          <a:bodyPr>
            <a:normAutofit/>
          </a:bodyPr>
          <a:lstStyle/>
          <a:p>
            <a:pPr lvl="3"/>
            <a:r>
              <a:rPr lang="nl-NL" dirty="0"/>
              <a:t>Importing CSV file – Part 6</a:t>
            </a:r>
          </a:p>
          <a:p>
            <a:pPr lvl="3"/>
            <a:endParaRPr lang="nl-NL" dirty="0"/>
          </a:p>
          <a:p>
            <a:pPr marL="514350" indent="-514350">
              <a:buFont typeface="+mj-lt"/>
              <a:buAutoNum type="arabicPeriod" startAt="12"/>
            </a:pPr>
            <a:r>
              <a:rPr lang="en-US" dirty="0"/>
              <a:t>In the Import Data dialog box, choose to put the data on an </a:t>
            </a:r>
            <a:r>
              <a:rPr lang="en-US" i="1" dirty="0"/>
              <a:t>Existing sheet</a:t>
            </a:r>
            <a:r>
              <a:rPr lang="en-US" dirty="0"/>
              <a:t>.</a:t>
            </a:r>
          </a:p>
          <a:p>
            <a:pPr marL="514350" indent="-514350">
              <a:buFont typeface="+mj-lt"/>
              <a:buAutoNum type="arabicPeriod" startAt="12"/>
            </a:pPr>
            <a:r>
              <a:rPr lang="en-US" dirty="0"/>
              <a:t>Check the cell location. Fix it if it’s not the right cell.</a:t>
            </a:r>
          </a:p>
          <a:p>
            <a:pPr marL="514350" indent="-514350">
              <a:buFont typeface="+mj-lt"/>
              <a:buAutoNum type="arabicPeriod" startAt="12"/>
            </a:pPr>
            <a:r>
              <a:rPr lang="en-US" dirty="0"/>
              <a:t>Click the </a:t>
            </a:r>
            <a:r>
              <a:rPr lang="en-US" b="1" u="sng" dirty="0"/>
              <a:t>OK</a:t>
            </a:r>
            <a:r>
              <a:rPr lang="en-US" dirty="0"/>
              <a:t> button to perform the import.</a:t>
            </a:r>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14</a:t>
            </a:fld>
            <a:endParaRPr lang="nl-NL"/>
          </a:p>
        </p:txBody>
      </p:sp>
      <p:pic>
        <p:nvPicPr>
          <p:cNvPr id="3" name="Content Placeholder 6">
            <a:extLst>
              <a:ext uri="{FF2B5EF4-FFF2-40B4-BE49-F238E27FC236}">
                <a16:creationId xmlns:a16="http://schemas.microsoft.com/office/drawing/2014/main" id="{B5BA3C4A-6E0D-43CF-4043-F6DCB8C63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095" y="2295685"/>
            <a:ext cx="2923809" cy="2571429"/>
          </a:xfrm>
          <a:prstGeom prst="rect">
            <a:avLst/>
          </a:prstGeom>
        </p:spPr>
      </p:pic>
      <p:sp>
        <p:nvSpPr>
          <p:cNvPr id="4" name="Parchemin : vertical 3">
            <a:extLst>
              <a:ext uri="{FF2B5EF4-FFF2-40B4-BE49-F238E27FC236}">
                <a16:creationId xmlns:a16="http://schemas.microsoft.com/office/drawing/2014/main" id="{29B40B92-38FA-13A9-8EE4-6C6EBAAE815D}"/>
              </a:ext>
            </a:extLst>
          </p:cNvPr>
          <p:cNvSpPr/>
          <p:nvPr/>
        </p:nvSpPr>
        <p:spPr>
          <a:xfrm>
            <a:off x="1825936" y="4293096"/>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533594328"/>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11023105" cy="4795836"/>
          </a:xfrm>
        </p:spPr>
        <p:txBody>
          <a:bodyPr>
            <a:normAutofit/>
          </a:bodyPr>
          <a:lstStyle/>
          <a:p>
            <a:pPr lvl="3"/>
            <a:r>
              <a:rPr lang="nl-NL" dirty="0"/>
              <a:t>Importing Data from a Webpage – Part 1</a:t>
            </a:r>
          </a:p>
          <a:p>
            <a:pPr marL="0" indent="0">
              <a:buNone/>
            </a:pPr>
            <a:r>
              <a:rPr lang="en-US" dirty="0"/>
              <a:t>Let’s assume that we need for our data mining project, we need to include the historical data of </a:t>
            </a:r>
            <a:r>
              <a:rPr lang="en-US" dirty="0">
                <a:hlinkClick r:id="rId2"/>
              </a:rPr>
              <a:t>Gold Market </a:t>
            </a:r>
            <a:r>
              <a:rPr lang="en-US" dirty="0"/>
              <a:t>in the analysis.</a:t>
            </a:r>
          </a:p>
          <a:p>
            <a:pPr marL="0" indent="0">
              <a:buNone/>
            </a:pPr>
            <a:endParaRPr lang="en-US" dirty="0"/>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15</a:t>
            </a:fld>
            <a:endParaRPr lang="nl-NL"/>
          </a:p>
        </p:txBody>
      </p:sp>
      <p:pic>
        <p:nvPicPr>
          <p:cNvPr id="5" name="Picture 4">
            <a:extLst>
              <a:ext uri="{FF2B5EF4-FFF2-40B4-BE49-F238E27FC236}">
                <a16:creationId xmlns:a16="http://schemas.microsoft.com/office/drawing/2014/main" id="{524F92FA-1221-F5B1-2E9F-21962EBB061F}"/>
              </a:ext>
            </a:extLst>
          </p:cNvPr>
          <p:cNvPicPr>
            <a:picLocks noChangeAspect="1"/>
          </p:cNvPicPr>
          <p:nvPr/>
        </p:nvPicPr>
        <p:blipFill>
          <a:blip r:embed="rId3"/>
          <a:stretch>
            <a:fillRect/>
          </a:stretch>
        </p:blipFill>
        <p:spPr>
          <a:xfrm>
            <a:off x="2883239" y="2276872"/>
            <a:ext cx="6065950" cy="4054731"/>
          </a:xfrm>
          <a:prstGeom prst="rect">
            <a:avLst/>
          </a:prstGeom>
        </p:spPr>
      </p:pic>
    </p:spTree>
    <p:extLst>
      <p:ext uri="{BB962C8B-B14F-4D97-AF65-F5344CB8AC3E}">
        <p14:creationId xmlns:p14="http://schemas.microsoft.com/office/powerpoint/2010/main" val="1346036397"/>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11388876" cy="4795836"/>
          </a:xfrm>
        </p:spPr>
        <p:txBody>
          <a:bodyPr>
            <a:normAutofit/>
          </a:bodyPr>
          <a:lstStyle/>
          <a:p>
            <a:pPr lvl="3"/>
            <a:r>
              <a:rPr lang="nl-NL" dirty="0"/>
              <a:t>Importing Data from a Webpage – Part 2</a:t>
            </a:r>
          </a:p>
          <a:p>
            <a:pPr marL="523875" lvl="1" indent="-342900">
              <a:buFont typeface="+mj-lt"/>
              <a:buAutoNum type="arabicPeriod"/>
            </a:pPr>
            <a:r>
              <a:rPr lang="en-US" sz="1800" dirty="0"/>
              <a:t>Click the first cell on the worksheet to contain the imported data</a:t>
            </a:r>
          </a:p>
          <a:p>
            <a:pPr marL="523875" lvl="1" indent="-342900">
              <a:buFont typeface="+mj-lt"/>
              <a:buAutoNum type="arabicPeriod"/>
            </a:pPr>
            <a:r>
              <a:rPr lang="en-US" sz="1800" dirty="0"/>
              <a:t>Click the </a:t>
            </a:r>
            <a:r>
              <a:rPr lang="en-US" sz="1800" b="1" u="sng" dirty="0"/>
              <a:t>From Web </a:t>
            </a:r>
            <a:r>
              <a:rPr lang="en-US" sz="1800" dirty="0"/>
              <a:t>button to display the From Web dialog box</a:t>
            </a:r>
          </a:p>
          <a:p>
            <a:pPr marL="0" indent="0">
              <a:buNone/>
            </a:pPr>
            <a:endParaRPr lang="en-US" dirty="0"/>
          </a:p>
          <a:p>
            <a:pPr marL="0" indent="0" fontAlgn="base">
              <a:buNone/>
            </a:pPr>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4FEF1D04-CD74-3356-2356-603CEB92D4AA}"/>
              </a:ext>
            </a:extLst>
          </p:cNvPr>
          <p:cNvPicPr>
            <a:picLocks noChangeAspect="1"/>
          </p:cNvPicPr>
          <p:nvPr/>
        </p:nvPicPr>
        <p:blipFill>
          <a:blip r:embed="rId2"/>
          <a:stretch>
            <a:fillRect/>
          </a:stretch>
        </p:blipFill>
        <p:spPr>
          <a:xfrm>
            <a:off x="2426767" y="2492896"/>
            <a:ext cx="7344816" cy="3654046"/>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16</a:t>
            </a:fld>
            <a:endParaRPr lang="nl-NL"/>
          </a:p>
        </p:txBody>
      </p:sp>
      <p:sp>
        <p:nvSpPr>
          <p:cNvPr id="6" name="Rectangle 5">
            <a:extLst>
              <a:ext uri="{FF2B5EF4-FFF2-40B4-BE49-F238E27FC236}">
                <a16:creationId xmlns:a16="http://schemas.microsoft.com/office/drawing/2014/main" id="{5EBC63F4-3032-804C-32D2-A36D73AD3715}"/>
              </a:ext>
            </a:extLst>
          </p:cNvPr>
          <p:cNvSpPr/>
          <p:nvPr/>
        </p:nvSpPr>
        <p:spPr>
          <a:xfrm>
            <a:off x="2642791" y="2780928"/>
            <a:ext cx="576064" cy="14401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9520259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Importing Data from a Webpage – Part 3</a:t>
            </a:r>
          </a:p>
          <a:p>
            <a:pPr marL="523875" lvl="1" indent="-342900">
              <a:buFont typeface="+mj-lt"/>
              <a:buAutoNum type="arabicPeriod" startAt="3"/>
            </a:pPr>
            <a:r>
              <a:rPr lang="en-US" sz="1800" dirty="0"/>
              <a:t>Type the Web page address in the URL box</a:t>
            </a:r>
          </a:p>
          <a:p>
            <a:pPr marL="523875" lvl="1" indent="-342900">
              <a:buFont typeface="+mj-lt"/>
              <a:buAutoNum type="arabicPeriod" startAt="3"/>
            </a:pPr>
            <a:r>
              <a:rPr lang="en-US" sz="1800" dirty="0"/>
              <a:t>Click </a:t>
            </a:r>
            <a:r>
              <a:rPr lang="en-US" sz="1800" b="1" u="sng" dirty="0"/>
              <a:t>OK</a:t>
            </a:r>
            <a:r>
              <a:rPr lang="en-US" sz="1800" dirty="0"/>
              <a:t> to display the Navigator dialog box</a:t>
            </a:r>
          </a:p>
          <a:p>
            <a:pPr marL="523875" lvl="1" indent="-342900">
              <a:buFont typeface="+mj-lt"/>
              <a:buAutoNum type="arabicPeriod" startAt="3"/>
            </a:pPr>
            <a:r>
              <a:rPr lang="en-US" sz="1800" dirty="0"/>
              <a:t>Click the table name</a:t>
            </a:r>
          </a:p>
          <a:p>
            <a:pPr marL="523875" lvl="1" indent="-342900">
              <a:buFont typeface="+mj-lt"/>
              <a:buAutoNum type="arabicPeriod" startAt="3"/>
            </a:pPr>
            <a:r>
              <a:rPr lang="en-US" sz="1800" dirty="0"/>
              <a:t>Click the </a:t>
            </a:r>
            <a:r>
              <a:rPr lang="en-US" sz="1800" b="1" u="sng" dirty="0"/>
              <a:t>Transform Data </a:t>
            </a:r>
            <a:r>
              <a:rPr lang="en-US" sz="1800" dirty="0"/>
              <a:t>button to display the Power Query Editor window</a:t>
            </a:r>
          </a:p>
          <a:p>
            <a:pPr marL="0" indent="0">
              <a:buNone/>
            </a:pPr>
            <a:endParaRPr lang="en-US" dirty="0"/>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17</a:t>
            </a:fld>
            <a:endParaRPr lang="nl-NL"/>
          </a:p>
        </p:txBody>
      </p:sp>
      <p:pic>
        <p:nvPicPr>
          <p:cNvPr id="4" name="Picture 3">
            <a:extLst>
              <a:ext uri="{FF2B5EF4-FFF2-40B4-BE49-F238E27FC236}">
                <a16:creationId xmlns:a16="http://schemas.microsoft.com/office/drawing/2014/main" id="{E316FC5E-29E9-1686-1436-917A1B93A40E}"/>
              </a:ext>
            </a:extLst>
          </p:cNvPr>
          <p:cNvPicPr>
            <a:picLocks noChangeAspect="1"/>
          </p:cNvPicPr>
          <p:nvPr/>
        </p:nvPicPr>
        <p:blipFill>
          <a:blip r:embed="rId2"/>
          <a:stretch>
            <a:fillRect/>
          </a:stretch>
        </p:blipFill>
        <p:spPr>
          <a:xfrm>
            <a:off x="6198131" y="1323513"/>
            <a:ext cx="5869306" cy="1594060"/>
          </a:xfrm>
          <a:prstGeom prst="rect">
            <a:avLst/>
          </a:prstGeom>
        </p:spPr>
      </p:pic>
      <p:pic>
        <p:nvPicPr>
          <p:cNvPr id="6" name="Picture 5">
            <a:extLst>
              <a:ext uri="{FF2B5EF4-FFF2-40B4-BE49-F238E27FC236}">
                <a16:creationId xmlns:a16="http://schemas.microsoft.com/office/drawing/2014/main" id="{8AF413F6-EEDD-87D1-2401-44F87F89DDFF}"/>
              </a:ext>
            </a:extLst>
          </p:cNvPr>
          <p:cNvPicPr>
            <a:picLocks noChangeAspect="1"/>
          </p:cNvPicPr>
          <p:nvPr/>
        </p:nvPicPr>
        <p:blipFill>
          <a:blip r:embed="rId3"/>
          <a:stretch>
            <a:fillRect/>
          </a:stretch>
        </p:blipFill>
        <p:spPr>
          <a:xfrm>
            <a:off x="7173863" y="3284984"/>
            <a:ext cx="3917842" cy="3074818"/>
          </a:xfrm>
          <a:prstGeom prst="rect">
            <a:avLst/>
          </a:prstGeom>
        </p:spPr>
      </p:pic>
      <p:sp>
        <p:nvSpPr>
          <p:cNvPr id="9" name="Rectangle 8">
            <a:extLst>
              <a:ext uri="{FF2B5EF4-FFF2-40B4-BE49-F238E27FC236}">
                <a16:creationId xmlns:a16="http://schemas.microsoft.com/office/drawing/2014/main" id="{F408162F-DA22-17EF-AC75-5DD745EAB89F}"/>
              </a:ext>
            </a:extLst>
          </p:cNvPr>
          <p:cNvSpPr/>
          <p:nvPr/>
        </p:nvSpPr>
        <p:spPr>
          <a:xfrm>
            <a:off x="10563671" y="2495248"/>
            <a:ext cx="720080" cy="28567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165B5268-4E5C-516C-8AB6-DA657A463863}"/>
              </a:ext>
            </a:extLst>
          </p:cNvPr>
          <p:cNvSpPr/>
          <p:nvPr/>
        </p:nvSpPr>
        <p:spPr>
          <a:xfrm flipV="1">
            <a:off x="6387207" y="1916830"/>
            <a:ext cx="3528392" cy="4320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1B553DB6-1487-D772-F8D3-BA699F749996}"/>
              </a:ext>
            </a:extLst>
          </p:cNvPr>
          <p:cNvSpPr/>
          <p:nvPr/>
        </p:nvSpPr>
        <p:spPr>
          <a:xfrm>
            <a:off x="7171305" y="3861048"/>
            <a:ext cx="1520158" cy="50405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2110858B-7AAF-4F9A-5E7B-C17E92CCD13A}"/>
              </a:ext>
            </a:extLst>
          </p:cNvPr>
          <p:cNvSpPr/>
          <p:nvPr/>
        </p:nvSpPr>
        <p:spPr>
          <a:xfrm>
            <a:off x="10131623" y="6141961"/>
            <a:ext cx="584054" cy="19449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902689699"/>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Importing Data from a Webpage – Part 4</a:t>
            </a:r>
          </a:p>
          <a:p>
            <a:pPr marL="523875" lvl="1" indent="-342900">
              <a:buFont typeface="+mj-lt"/>
              <a:buAutoNum type="arabicPeriod" startAt="7"/>
            </a:pPr>
            <a:r>
              <a:rPr lang="en-US" sz="1800" dirty="0"/>
              <a:t>Make desired selections</a:t>
            </a:r>
          </a:p>
          <a:p>
            <a:pPr marL="523875" lvl="1" indent="-342900">
              <a:buFont typeface="+mj-lt"/>
              <a:buAutoNum type="arabicPeriod" startAt="7"/>
            </a:pPr>
            <a:r>
              <a:rPr lang="en-US" sz="1800" dirty="0"/>
              <a:t>Click the </a:t>
            </a:r>
            <a:r>
              <a:rPr lang="en-US" sz="1800" b="1" u="sng" dirty="0"/>
              <a:t>Close &amp; Load </a:t>
            </a:r>
            <a:r>
              <a:rPr lang="en-US" sz="1800" dirty="0"/>
              <a:t>arrow and then click the </a:t>
            </a:r>
            <a:r>
              <a:rPr lang="en-US" sz="1800" b="1" u="sng" dirty="0"/>
              <a:t>Close &amp; Load To </a:t>
            </a:r>
            <a:r>
              <a:rPr lang="en-US" sz="1800" dirty="0"/>
              <a:t>command to close the Power Query Editor Window</a:t>
            </a:r>
          </a:p>
          <a:p>
            <a:pPr marL="523875" lvl="1" indent="-342900">
              <a:buFont typeface="+mj-lt"/>
              <a:buAutoNum type="arabicPeriod" startAt="7"/>
            </a:pPr>
            <a:r>
              <a:rPr lang="en-US" sz="1800" dirty="0"/>
              <a:t>When Excel displays the Import Data dialog box, click the </a:t>
            </a:r>
            <a:r>
              <a:rPr lang="en-US" sz="1800" b="1" u="sng" dirty="0"/>
              <a:t>Existing worksheet </a:t>
            </a:r>
            <a:r>
              <a:rPr lang="en-US" sz="1800" dirty="0"/>
              <a:t>option button.</a:t>
            </a:r>
          </a:p>
          <a:p>
            <a:pPr marL="523875" lvl="1" indent="-342900">
              <a:buFont typeface="+mj-lt"/>
              <a:buAutoNum type="arabicPeriod" startAt="7"/>
            </a:pPr>
            <a:r>
              <a:rPr lang="en-US" sz="1800" dirty="0"/>
              <a:t>Click </a:t>
            </a:r>
            <a:r>
              <a:rPr lang="en-US" sz="1800" b="1" u="sng" dirty="0"/>
              <a:t>OK</a:t>
            </a:r>
            <a:r>
              <a:rPr lang="en-US" sz="1800" dirty="0"/>
              <a:t> to import the data</a:t>
            </a:r>
          </a:p>
          <a:p>
            <a:pPr marL="0" indent="0">
              <a:buNone/>
            </a:pPr>
            <a:endParaRPr lang="en-US" dirty="0"/>
          </a:p>
          <a:p>
            <a:pPr marL="0" indent="0" fontAlgn="base">
              <a:buNone/>
            </a:pPr>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18</a:t>
            </a:fld>
            <a:endParaRPr lang="nl-NL"/>
          </a:p>
        </p:txBody>
      </p:sp>
      <p:pic>
        <p:nvPicPr>
          <p:cNvPr id="10" name="Picture 9">
            <a:extLst>
              <a:ext uri="{FF2B5EF4-FFF2-40B4-BE49-F238E27FC236}">
                <a16:creationId xmlns:a16="http://schemas.microsoft.com/office/drawing/2014/main" id="{276B32DA-2EDA-6F54-71B6-6032FAF81C94}"/>
              </a:ext>
            </a:extLst>
          </p:cNvPr>
          <p:cNvPicPr>
            <a:picLocks noChangeAspect="1"/>
          </p:cNvPicPr>
          <p:nvPr/>
        </p:nvPicPr>
        <p:blipFill rotWithShape="1">
          <a:blip r:embed="rId2"/>
          <a:srcRect t="2750" r="38576" b="52751"/>
          <a:stretch/>
        </p:blipFill>
        <p:spPr>
          <a:xfrm>
            <a:off x="6099175" y="1412776"/>
            <a:ext cx="5976664" cy="2435507"/>
          </a:xfrm>
          <a:prstGeom prst="rect">
            <a:avLst/>
          </a:prstGeom>
        </p:spPr>
      </p:pic>
      <p:pic>
        <p:nvPicPr>
          <p:cNvPr id="11" name="Content Placeholder 6">
            <a:extLst>
              <a:ext uri="{FF2B5EF4-FFF2-40B4-BE49-F238E27FC236}">
                <a16:creationId xmlns:a16="http://schemas.microsoft.com/office/drawing/2014/main" id="{4CE42E53-29BE-9FD6-7AE8-14AC79006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623" y="3903561"/>
            <a:ext cx="2439070" cy="2145111"/>
          </a:xfrm>
          <a:prstGeom prst="rect">
            <a:avLst/>
          </a:prstGeom>
        </p:spPr>
      </p:pic>
      <p:sp>
        <p:nvSpPr>
          <p:cNvPr id="3" name="Parchemin : vertical 2">
            <a:extLst>
              <a:ext uri="{FF2B5EF4-FFF2-40B4-BE49-F238E27FC236}">
                <a16:creationId xmlns:a16="http://schemas.microsoft.com/office/drawing/2014/main" id="{375A5883-410D-7A3B-D891-727643EA916E}"/>
              </a:ext>
            </a:extLst>
          </p:cNvPr>
          <p:cNvSpPr/>
          <p:nvPr/>
        </p:nvSpPr>
        <p:spPr>
          <a:xfrm>
            <a:off x="6819255" y="4365104"/>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01303899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11023105" cy="4795836"/>
          </a:xfrm>
        </p:spPr>
        <p:txBody>
          <a:bodyPr>
            <a:normAutofit/>
          </a:bodyPr>
          <a:lstStyle/>
          <a:p>
            <a:pPr lvl="3"/>
            <a:r>
              <a:rPr lang="nl-NL" dirty="0"/>
              <a:t>Importing Data from XML – Part 1</a:t>
            </a:r>
          </a:p>
          <a:p>
            <a:pPr marL="0" indent="0">
              <a:buNone/>
            </a:pPr>
            <a:r>
              <a:rPr lang="en-US" dirty="0"/>
              <a:t>XML (Extensible Markup Language) is a markup language like HTML, but without predefined tags to use.</a:t>
            </a:r>
          </a:p>
          <a:p>
            <a:pPr marL="0" indent="0">
              <a:buNone/>
            </a:pPr>
            <a:r>
              <a:rPr lang="en-US" dirty="0"/>
              <a:t>It  is a powerful way to store data in a format that can be stored, searched, and shared.</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19</a:t>
            </a:fld>
            <a:endParaRPr lang="nl-NL"/>
          </a:p>
        </p:txBody>
      </p:sp>
      <p:pic>
        <p:nvPicPr>
          <p:cNvPr id="9" name="Picture 8">
            <a:extLst>
              <a:ext uri="{FF2B5EF4-FFF2-40B4-BE49-F238E27FC236}">
                <a16:creationId xmlns:a16="http://schemas.microsoft.com/office/drawing/2014/main" id="{5FC06D25-B531-0889-9473-DE5374F63476}"/>
              </a:ext>
            </a:extLst>
          </p:cNvPr>
          <p:cNvPicPr>
            <a:picLocks noChangeAspect="1"/>
          </p:cNvPicPr>
          <p:nvPr/>
        </p:nvPicPr>
        <p:blipFill>
          <a:blip r:embed="rId2"/>
          <a:stretch>
            <a:fillRect/>
          </a:stretch>
        </p:blipFill>
        <p:spPr>
          <a:xfrm>
            <a:off x="2783815" y="2365709"/>
            <a:ext cx="6264798" cy="4075720"/>
          </a:xfrm>
          <a:prstGeom prst="rect">
            <a:avLst/>
          </a:prstGeom>
        </p:spPr>
      </p:pic>
    </p:spTree>
    <p:extLst>
      <p:ext uri="{BB962C8B-B14F-4D97-AF65-F5344CB8AC3E}">
        <p14:creationId xmlns:p14="http://schemas.microsoft.com/office/powerpoint/2010/main" val="3908158134"/>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Introduction</a:t>
            </a:r>
          </a:p>
        </p:txBody>
      </p:sp>
      <p:sp>
        <p:nvSpPr>
          <p:cNvPr id="8" name="Tijdelijke aanduiding voor verticale tekst 7"/>
          <p:cNvSpPr>
            <a:spLocks noGrp="1"/>
          </p:cNvSpPr>
          <p:nvPr>
            <p:ph type="body" orient="vert" idx="1"/>
          </p:nvPr>
        </p:nvSpPr>
        <p:spPr>
          <a:xfrm>
            <a:off x="404662" y="1412776"/>
            <a:ext cx="11239129" cy="4795836"/>
          </a:xfrm>
        </p:spPr>
        <p:txBody>
          <a:bodyPr/>
          <a:lstStyle/>
          <a:p>
            <a:pPr lvl="3"/>
            <a:r>
              <a:rPr lang="nl-NL" dirty="0"/>
              <a:t>Fatima GASMI</a:t>
            </a:r>
          </a:p>
          <a:p>
            <a:pPr lvl="3"/>
            <a:r>
              <a:rPr lang="en-US" b="0" dirty="0"/>
              <a:t>Lead Data Scientist @ALLIANZ TRADE</a:t>
            </a:r>
          </a:p>
          <a:p>
            <a:pPr lvl="3"/>
            <a:endParaRPr lang="en-US" b="0" dirty="0"/>
          </a:p>
          <a:p>
            <a:pPr lvl="3"/>
            <a:r>
              <a:rPr lang="en-US" b="0" dirty="0">
                <a:hlinkClick r:id="rId2"/>
              </a:rPr>
              <a:t>Fatimazahrae.gasmi@gmail.com</a:t>
            </a:r>
            <a:endParaRPr lang="en-US" b="0" dirty="0"/>
          </a:p>
          <a:p>
            <a:pPr lvl="3"/>
            <a:r>
              <a:rPr lang="en-US" b="0" dirty="0"/>
              <a:t>Please put ESGI in the subject of your email</a:t>
            </a:r>
            <a:endParaRPr lang="nl-NL" b="0"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2</a:t>
            </a:fld>
            <a:endParaRPr lang="nl-NL"/>
          </a:p>
        </p:txBody>
      </p:sp>
    </p:spTree>
    <p:extLst>
      <p:ext uri="{BB962C8B-B14F-4D97-AF65-F5344CB8AC3E}">
        <p14:creationId xmlns:p14="http://schemas.microsoft.com/office/powerpoint/2010/main" val="2220003857"/>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Importing Data from XML – Part 2</a:t>
            </a:r>
          </a:p>
          <a:p>
            <a:pPr lvl="3"/>
            <a:endParaRPr lang="nl-NL" dirty="0"/>
          </a:p>
          <a:p>
            <a:pPr marL="457200" indent="-457200" fontAlgn="base">
              <a:buFont typeface="+mj-lt"/>
              <a:buAutoNum type="arabicPeriod"/>
            </a:pPr>
            <a:r>
              <a:rPr lang="en-US" sz="1800" dirty="0"/>
              <a:t>Click the cell where you want to import the XML file.</a:t>
            </a:r>
          </a:p>
          <a:p>
            <a:pPr marL="457200" indent="-457200" fontAlgn="base">
              <a:buFont typeface="+mj-lt"/>
              <a:buAutoNum type="arabicPeriod"/>
            </a:pPr>
            <a:r>
              <a:rPr lang="en-US" sz="1800" dirty="0"/>
              <a:t>Go to the </a:t>
            </a:r>
            <a:r>
              <a:rPr lang="en-US" sz="1800" b="1" dirty="0"/>
              <a:t>Data</a:t>
            </a:r>
            <a:r>
              <a:rPr lang="en-US" sz="1800" dirty="0"/>
              <a:t> ribbon.</a:t>
            </a:r>
          </a:p>
          <a:p>
            <a:pPr marL="457200" indent="-457200" fontAlgn="base">
              <a:buFont typeface="+mj-lt"/>
              <a:buAutoNum type="arabicPeriod"/>
            </a:pPr>
            <a:r>
              <a:rPr lang="en-US" sz="1800" dirty="0"/>
              <a:t>Click the </a:t>
            </a:r>
            <a:r>
              <a:rPr lang="en-US" sz="1800" b="1" u="sng" dirty="0"/>
              <a:t>Get Data</a:t>
            </a:r>
            <a:r>
              <a:rPr lang="en-US" sz="1800" dirty="0"/>
              <a:t> button, select </a:t>
            </a:r>
            <a:r>
              <a:rPr lang="en-US" sz="1800" b="1" u="sng" dirty="0"/>
              <a:t>From File</a:t>
            </a:r>
            <a:r>
              <a:rPr lang="en-US" sz="1800" b="1" dirty="0"/>
              <a:t> </a:t>
            </a:r>
            <a:r>
              <a:rPr lang="en-US" sz="1800" dirty="0"/>
              <a:t>and then </a:t>
            </a:r>
            <a:r>
              <a:rPr lang="en-US" sz="1800" b="1" u="sng" dirty="0"/>
              <a:t>From XML</a:t>
            </a:r>
            <a:r>
              <a:rPr lang="en-US" sz="1800" dirty="0"/>
              <a:t>.</a:t>
            </a:r>
          </a:p>
          <a:p>
            <a:pPr marL="457200" indent="-457200" fontAlgn="base">
              <a:buFont typeface="+mj-lt"/>
              <a:buAutoNum type="arabicPeriod"/>
            </a:pPr>
            <a:r>
              <a:rPr lang="en-US" sz="1800" dirty="0"/>
              <a:t>Select the XML file to import.</a:t>
            </a:r>
          </a:p>
          <a:p>
            <a:pPr marL="457200" indent="-457200" fontAlgn="base">
              <a:buFont typeface="+mj-lt"/>
              <a:buAutoNum type="arabicPeriod"/>
            </a:pPr>
            <a:r>
              <a:rPr lang="en-US" sz="1800" dirty="0"/>
              <a:t>Click the </a:t>
            </a:r>
            <a:r>
              <a:rPr lang="en-US" sz="1800" b="1" u="sng" dirty="0"/>
              <a:t>Import</a:t>
            </a:r>
            <a:r>
              <a:rPr lang="en-US" sz="1800" dirty="0"/>
              <a:t> button.</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20</a:t>
            </a:fld>
            <a:endParaRPr lang="nl-NL"/>
          </a:p>
        </p:txBody>
      </p:sp>
      <p:pic>
        <p:nvPicPr>
          <p:cNvPr id="3" name="Content Placeholder 6">
            <a:extLst>
              <a:ext uri="{FF2B5EF4-FFF2-40B4-BE49-F238E27FC236}">
                <a16:creationId xmlns:a16="http://schemas.microsoft.com/office/drawing/2014/main" id="{B725D4BC-9158-A984-8B13-2A364DD2A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0" y="1667272"/>
            <a:ext cx="5384800" cy="3828256"/>
          </a:xfrm>
          <a:prstGeom prst="rect">
            <a:avLst/>
          </a:prstGeom>
        </p:spPr>
      </p:pic>
    </p:spTree>
    <p:extLst>
      <p:ext uri="{BB962C8B-B14F-4D97-AF65-F5344CB8AC3E}">
        <p14:creationId xmlns:p14="http://schemas.microsoft.com/office/powerpoint/2010/main" val="91772037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Importing Data from XML – Part 3</a:t>
            </a:r>
          </a:p>
          <a:p>
            <a:pPr lvl="3"/>
            <a:endParaRPr lang="nl-NL" dirty="0"/>
          </a:p>
          <a:p>
            <a:pPr marL="514350" indent="-514350">
              <a:buFont typeface="+mj-lt"/>
              <a:buAutoNum type="arabicPeriod" startAt="6"/>
            </a:pPr>
            <a:r>
              <a:rPr lang="en-US" dirty="0"/>
              <a:t>On the left pane of the Navigator dialog box, select the table you wish to import.</a:t>
            </a:r>
          </a:p>
          <a:p>
            <a:pPr marL="514350" indent="-514350">
              <a:buFont typeface="+mj-lt"/>
              <a:buAutoNum type="arabicPeriod" startAt="6"/>
            </a:pPr>
            <a:r>
              <a:rPr lang="en-US" dirty="0"/>
              <a:t>Click the </a:t>
            </a:r>
            <a:r>
              <a:rPr lang="en-US" b="1" u="sng" dirty="0"/>
              <a:t>Transform Data</a:t>
            </a:r>
            <a:r>
              <a:rPr lang="en-US" dirty="0"/>
              <a:t> button.</a:t>
            </a:r>
          </a:p>
          <a:p>
            <a:pPr marL="0" indent="0">
              <a:buNone/>
            </a:pPr>
            <a:endParaRPr lang="en-US" dirty="0"/>
          </a:p>
          <a:p>
            <a:pPr fontAlgn="base"/>
            <a:endParaRPr lang="en-US" b="1" u="sng" dirty="0"/>
          </a:p>
          <a:p>
            <a:pPr lvl="3"/>
            <a:endParaRPr lang="nl-NL" dirty="0"/>
          </a:p>
          <a:p>
            <a:pPr lvl="2"/>
            <a:endParaRPr lang="nl-NL" dirty="0"/>
          </a:p>
        </p:txBody>
      </p:sp>
      <p:pic>
        <p:nvPicPr>
          <p:cNvPr id="5" name="Picture 4" descr="Graphical user interface, application, table, Excel&#10;&#10;Description automatically generated">
            <a:extLst>
              <a:ext uri="{FF2B5EF4-FFF2-40B4-BE49-F238E27FC236}">
                <a16:creationId xmlns:a16="http://schemas.microsoft.com/office/drawing/2014/main" id="{ED9746C6-E074-37D4-2CCE-F7A2D1CA0B61}"/>
              </a:ext>
            </a:extLst>
          </p:cNvPr>
          <p:cNvPicPr>
            <a:picLocks noChangeAspect="1"/>
          </p:cNvPicPr>
          <p:nvPr/>
        </p:nvPicPr>
        <p:blipFill>
          <a:blip r:embed="rId2"/>
          <a:stretch>
            <a:fillRect/>
          </a:stretch>
        </p:blipFill>
        <p:spPr>
          <a:xfrm>
            <a:off x="6200775" y="1420342"/>
            <a:ext cx="5592763" cy="4460228"/>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21</a:t>
            </a:fld>
            <a:endParaRPr lang="nl-NL"/>
          </a:p>
        </p:txBody>
      </p:sp>
      <p:sp>
        <p:nvSpPr>
          <p:cNvPr id="6" name="Rectangle 5">
            <a:extLst>
              <a:ext uri="{FF2B5EF4-FFF2-40B4-BE49-F238E27FC236}">
                <a16:creationId xmlns:a16="http://schemas.microsoft.com/office/drawing/2014/main" id="{84B4CF22-2D8C-515A-EAB2-392ED2FECF2A}"/>
              </a:ext>
            </a:extLst>
          </p:cNvPr>
          <p:cNvSpPr/>
          <p:nvPr/>
        </p:nvSpPr>
        <p:spPr>
          <a:xfrm>
            <a:off x="6200343" y="2276872"/>
            <a:ext cx="1266984" cy="50405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F4DAFA2D-AC1C-9976-C5C7-65C7EAEC0A4D}"/>
              </a:ext>
            </a:extLst>
          </p:cNvPr>
          <p:cNvSpPr/>
          <p:nvPr/>
        </p:nvSpPr>
        <p:spPr>
          <a:xfrm>
            <a:off x="10563671" y="5589240"/>
            <a:ext cx="720080" cy="29133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23918704"/>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Importing Data in Excel</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Importing Data from XML – Part 4</a:t>
            </a:r>
          </a:p>
          <a:p>
            <a:pPr lvl="3"/>
            <a:endParaRPr lang="nl-NL" dirty="0"/>
          </a:p>
          <a:p>
            <a:pPr marL="514350" indent="-514350">
              <a:buFont typeface="+mj-lt"/>
              <a:buAutoNum type="arabicPeriod" startAt="8"/>
            </a:pPr>
            <a:r>
              <a:rPr lang="en-US" dirty="0"/>
              <a:t>Click the dropdown arrow below the </a:t>
            </a:r>
            <a:r>
              <a:rPr lang="en-US" b="1" u="sng" dirty="0"/>
              <a:t>Close &amp; Load </a:t>
            </a:r>
            <a:r>
              <a:rPr lang="en-US" dirty="0"/>
              <a:t>button and select Close &amp; Load To.</a:t>
            </a:r>
          </a:p>
          <a:p>
            <a:pPr marL="514350" indent="-514350">
              <a:buFont typeface="+mj-lt"/>
              <a:buAutoNum type="arabicPeriod" startAt="8"/>
            </a:pPr>
            <a:r>
              <a:rPr lang="en-US" dirty="0"/>
              <a:t>Select that you would like to view this data as a table in the existing worksheet. The cell you selected will be listed.</a:t>
            </a:r>
          </a:p>
          <a:p>
            <a:pPr marL="514350" indent="-514350">
              <a:buFont typeface="+mj-lt"/>
              <a:buAutoNum type="arabicPeriod" startAt="8"/>
            </a:pPr>
            <a:r>
              <a:rPr lang="en-US" dirty="0"/>
              <a:t>Click the </a:t>
            </a:r>
            <a:r>
              <a:rPr lang="en-US" b="1" u="sng" dirty="0"/>
              <a:t>OK</a:t>
            </a:r>
            <a:r>
              <a:rPr lang="en-US" dirty="0"/>
              <a:t> button.</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22</a:t>
            </a:fld>
            <a:endParaRPr lang="nl-NL"/>
          </a:p>
        </p:txBody>
      </p:sp>
      <p:pic>
        <p:nvPicPr>
          <p:cNvPr id="4" name="Picture 3">
            <a:extLst>
              <a:ext uri="{FF2B5EF4-FFF2-40B4-BE49-F238E27FC236}">
                <a16:creationId xmlns:a16="http://schemas.microsoft.com/office/drawing/2014/main" id="{069CE8ED-E8B1-C214-6800-12E9481B816C}"/>
              </a:ext>
            </a:extLst>
          </p:cNvPr>
          <p:cNvPicPr>
            <a:picLocks noChangeAspect="1"/>
          </p:cNvPicPr>
          <p:nvPr/>
        </p:nvPicPr>
        <p:blipFill rotWithShape="1">
          <a:blip r:embed="rId2"/>
          <a:srcRect t="2100" r="24297" b="41200"/>
          <a:stretch/>
        </p:blipFill>
        <p:spPr>
          <a:xfrm>
            <a:off x="4607112" y="3284984"/>
            <a:ext cx="7186574" cy="3027671"/>
          </a:xfrm>
          <a:prstGeom prst="rect">
            <a:avLst/>
          </a:prstGeom>
        </p:spPr>
      </p:pic>
      <p:sp>
        <p:nvSpPr>
          <p:cNvPr id="3" name="Parchemin : vertical 2">
            <a:extLst>
              <a:ext uri="{FF2B5EF4-FFF2-40B4-BE49-F238E27FC236}">
                <a16:creationId xmlns:a16="http://schemas.microsoft.com/office/drawing/2014/main" id="{6616BB01-E3AF-07D7-3A97-21C00611ECE9}"/>
              </a:ext>
            </a:extLst>
          </p:cNvPr>
          <p:cNvSpPr/>
          <p:nvPr/>
        </p:nvSpPr>
        <p:spPr>
          <a:xfrm>
            <a:off x="1490663" y="450912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2112866094"/>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What is a Data Table ?</a:t>
            </a:r>
          </a:p>
          <a:p>
            <a:pPr lvl="3"/>
            <a:r>
              <a:rPr lang="en-US" b="0" dirty="0"/>
              <a:t>A range of data that is treated as a distinct object in a worksheet </a:t>
            </a:r>
            <a:r>
              <a:rPr lang="en-US" b="0" dirty="0">
                <a:sym typeface="Wingdings" panose="05000000000000000000" pitchFamily="2" charset="2"/>
              </a:rPr>
              <a:t> </a:t>
            </a:r>
            <a:r>
              <a:rPr lang="en-US" b="0" dirty="0"/>
              <a:t>makes it easier to identify, manage, and analyze the related data.</a:t>
            </a:r>
          </a:p>
          <a:p>
            <a:pPr lvl="3"/>
            <a:r>
              <a:rPr lang="en-US" b="0" dirty="0"/>
              <a:t>In addition, the entire table is formatted using a single table style, a preset style that speciﬁes the formatting for an entire table.</a:t>
            </a:r>
          </a:p>
          <a:p>
            <a:pPr lvl="3"/>
            <a:r>
              <a:rPr lang="en-US" b="0" dirty="0"/>
              <a:t>Data tables can include optional elements such as :</a:t>
            </a:r>
          </a:p>
          <a:p>
            <a:pPr marL="285750" lvl="3" indent="-285750">
              <a:buFont typeface="Arial" panose="020B0604020202020204" pitchFamily="34" charset="0"/>
              <a:buChar char="•"/>
            </a:pPr>
            <a:r>
              <a:rPr lang="en-US" b="0" dirty="0"/>
              <a:t>a header row that contains titles for the different columns in the  table</a:t>
            </a:r>
          </a:p>
          <a:p>
            <a:pPr marL="285750" lvl="3" indent="-285750">
              <a:buFont typeface="Arial" panose="020B0604020202020204" pitchFamily="34" charset="0"/>
              <a:buChar char="•"/>
            </a:pPr>
            <a:r>
              <a:rPr lang="en-US" b="0" dirty="0"/>
              <a:t>a total row that contains formulas summarizing the values in the table’s data. </a:t>
            </a:r>
          </a:p>
          <a:p>
            <a:pPr lvl="3"/>
            <a:r>
              <a:rPr lang="en-US" b="0" dirty="0"/>
              <a:t>You can create more than one Data table in a worksheet.</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23</a:t>
            </a:fld>
            <a:endParaRPr lang="nl-NL"/>
          </a:p>
        </p:txBody>
      </p:sp>
    </p:spTree>
    <p:extLst>
      <p:ext uri="{BB962C8B-B14F-4D97-AF65-F5344CB8AC3E}">
        <p14:creationId xmlns:p14="http://schemas.microsoft.com/office/powerpoint/2010/main" val="249412671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Basics</a:t>
            </a:r>
          </a:p>
          <a:p>
            <a:pPr marL="0" indent="0">
              <a:buNone/>
            </a:pPr>
            <a:endParaRPr lang="en-US"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24</a:t>
            </a:fld>
            <a:endParaRPr lang="nl-NL"/>
          </a:p>
        </p:txBody>
      </p:sp>
      <p:pic>
        <p:nvPicPr>
          <p:cNvPr id="3" name="Picture 2">
            <a:extLst>
              <a:ext uri="{FF2B5EF4-FFF2-40B4-BE49-F238E27FC236}">
                <a16:creationId xmlns:a16="http://schemas.microsoft.com/office/drawing/2014/main" id="{30BEA4AE-2A30-0548-24B3-9BBACDE8D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776" y="1825269"/>
            <a:ext cx="5652798" cy="4235210"/>
          </a:xfrm>
          <a:prstGeom prst="rect">
            <a:avLst/>
          </a:prstGeom>
        </p:spPr>
      </p:pic>
    </p:spTree>
    <p:extLst>
      <p:ext uri="{BB962C8B-B14F-4D97-AF65-F5344CB8AC3E}">
        <p14:creationId xmlns:p14="http://schemas.microsoft.com/office/powerpoint/2010/main" val="199412970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052736"/>
            <a:ext cx="8358809" cy="5328592"/>
          </a:xfrm>
        </p:spPr>
        <p:txBody>
          <a:bodyPr>
            <a:normAutofit/>
          </a:bodyPr>
          <a:lstStyle/>
          <a:p>
            <a:pPr lvl="3"/>
            <a:r>
              <a:rPr lang="nl-NL" sz="1900" dirty="0"/>
              <a:t>Data Format – Part 1</a:t>
            </a:r>
          </a:p>
          <a:p>
            <a:r>
              <a:rPr lang="en-CA" dirty="0"/>
              <a:t>Excel provides the ability to format data in various locations of the ribbon.</a:t>
            </a:r>
          </a:p>
          <a:p>
            <a:r>
              <a:rPr lang="en-CA" dirty="0"/>
              <a:t>You also can access these functions in the context of a cell or cells in the Data table.</a:t>
            </a:r>
          </a:p>
          <a:p>
            <a:pPr marL="692150" lvl="1" indent="-457200">
              <a:buFont typeface="+mj-lt"/>
              <a:buAutoNum type="arabicPeriod"/>
            </a:pPr>
            <a:r>
              <a:rPr lang="en-CA" dirty="0"/>
              <a:t>Select a cell or cells for which you wish to apply similar formatting effects.</a:t>
            </a:r>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endParaRPr lang="en-CA" dirty="0"/>
          </a:p>
          <a:p>
            <a:pPr marL="692150" lvl="1" indent="-457200">
              <a:buFont typeface="+mj-lt"/>
              <a:buAutoNum type="arabicPeriod"/>
            </a:pPr>
            <a:r>
              <a:rPr lang="en-CA" dirty="0"/>
              <a:t>Right click and select </a:t>
            </a:r>
            <a:r>
              <a:rPr lang="en-CA" b="1" u="sng" dirty="0"/>
              <a:t>Format Cells</a:t>
            </a:r>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25</a:t>
            </a:fld>
            <a:endParaRPr lang="nl-NL"/>
          </a:p>
        </p:txBody>
      </p:sp>
      <p:pic>
        <p:nvPicPr>
          <p:cNvPr id="10" name="Picture 9">
            <a:extLst>
              <a:ext uri="{FF2B5EF4-FFF2-40B4-BE49-F238E27FC236}">
                <a16:creationId xmlns:a16="http://schemas.microsoft.com/office/drawing/2014/main" id="{7B3734FE-5CF3-CCDE-DA04-14C15B240642}"/>
              </a:ext>
            </a:extLst>
          </p:cNvPr>
          <p:cNvPicPr>
            <a:picLocks noChangeAspect="1"/>
          </p:cNvPicPr>
          <p:nvPr/>
        </p:nvPicPr>
        <p:blipFill>
          <a:blip r:embed="rId2"/>
          <a:stretch>
            <a:fillRect/>
          </a:stretch>
        </p:blipFill>
        <p:spPr>
          <a:xfrm>
            <a:off x="1778695" y="2890438"/>
            <a:ext cx="2133600" cy="1653187"/>
          </a:xfrm>
          <a:prstGeom prst="rect">
            <a:avLst/>
          </a:prstGeom>
        </p:spPr>
      </p:pic>
      <p:pic>
        <p:nvPicPr>
          <p:cNvPr id="11" name="Picture 10">
            <a:extLst>
              <a:ext uri="{FF2B5EF4-FFF2-40B4-BE49-F238E27FC236}">
                <a16:creationId xmlns:a16="http://schemas.microsoft.com/office/drawing/2014/main" id="{9517B72A-AB15-F8CE-6F88-C2D0FB8384A8}"/>
              </a:ext>
            </a:extLst>
          </p:cNvPr>
          <p:cNvPicPr>
            <a:picLocks noChangeAspect="1"/>
          </p:cNvPicPr>
          <p:nvPr/>
        </p:nvPicPr>
        <p:blipFill rotWithShape="1">
          <a:blip r:embed="rId3"/>
          <a:srcRect l="19603" t="36056" r="64396" b="24586"/>
          <a:stretch/>
        </p:blipFill>
        <p:spPr>
          <a:xfrm>
            <a:off x="9132784" y="1700808"/>
            <a:ext cx="2225793" cy="4379762"/>
          </a:xfrm>
          <a:prstGeom prst="rect">
            <a:avLst/>
          </a:prstGeom>
        </p:spPr>
      </p:pic>
    </p:spTree>
    <p:extLst>
      <p:ext uri="{BB962C8B-B14F-4D97-AF65-F5344CB8AC3E}">
        <p14:creationId xmlns:p14="http://schemas.microsoft.com/office/powerpoint/2010/main" val="329043423"/>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052736"/>
            <a:ext cx="5593347" cy="5328592"/>
          </a:xfrm>
        </p:spPr>
        <p:txBody>
          <a:bodyPr>
            <a:normAutofit fontScale="92500" lnSpcReduction="20000"/>
          </a:bodyPr>
          <a:lstStyle/>
          <a:p>
            <a:pPr lvl="3"/>
            <a:r>
              <a:rPr lang="nl-NL" sz="1900" dirty="0"/>
              <a:t>Data Format – Part 2</a:t>
            </a:r>
          </a:p>
          <a:p>
            <a:pPr lvl="3"/>
            <a:r>
              <a:rPr lang="nl-NL" sz="1700" b="0" dirty="0"/>
              <a:t>Choices Of Cell Data:</a:t>
            </a:r>
          </a:p>
          <a:p>
            <a:pPr marL="285750" lvl="3" indent="-285750">
              <a:buFont typeface="Arial" panose="020B0604020202020204" pitchFamily="34" charset="0"/>
              <a:buChar char="•"/>
            </a:pPr>
            <a:r>
              <a:rPr lang="en-US" sz="1500" dirty="0"/>
              <a:t>General:</a:t>
            </a:r>
            <a:r>
              <a:rPr lang="en-US" sz="1500" b="0" dirty="0"/>
              <a:t> No special format</a:t>
            </a:r>
          </a:p>
          <a:p>
            <a:pPr marL="285750" lvl="3" indent="-285750">
              <a:buFont typeface="Arial" panose="020B0604020202020204" pitchFamily="34" charset="0"/>
              <a:buChar char="•"/>
            </a:pPr>
            <a:r>
              <a:rPr lang="en-US" sz="1500" dirty="0"/>
              <a:t>Number:</a:t>
            </a:r>
          </a:p>
          <a:p>
            <a:pPr marL="466725" lvl="5" indent="-285750">
              <a:buFont typeface="Wingdings" panose="05000000000000000000" pitchFamily="2" charset="2"/>
              <a:buChar char="Ø"/>
            </a:pPr>
            <a:r>
              <a:rPr lang="en-US" sz="1500" b="0" dirty="0"/>
              <a:t>Separator (1 comma for 3 digits)</a:t>
            </a:r>
          </a:p>
          <a:p>
            <a:pPr marL="466725" lvl="5" indent="-285750">
              <a:buFont typeface="Wingdings" panose="05000000000000000000" pitchFamily="2" charset="2"/>
              <a:buChar char="Ø"/>
            </a:pPr>
            <a:r>
              <a:rPr lang="en-US" sz="1500" b="0" dirty="0"/>
              <a:t>Several options for displaying negative numbers</a:t>
            </a:r>
          </a:p>
          <a:p>
            <a:pPr marL="285750" lvl="3" indent="-285750">
              <a:buFont typeface="Arial" panose="020B0604020202020204" pitchFamily="34" charset="0"/>
              <a:buChar char="•"/>
            </a:pPr>
            <a:r>
              <a:rPr lang="en-US" sz="1500" dirty="0"/>
              <a:t>Currency:</a:t>
            </a:r>
          </a:p>
          <a:p>
            <a:pPr marL="466725" lvl="5" indent="-285750">
              <a:buFont typeface="Wingdings" panose="05000000000000000000" pitchFamily="2" charset="2"/>
              <a:buChar char="Ø"/>
            </a:pPr>
            <a:r>
              <a:rPr lang="en-US" sz="1500" dirty="0"/>
              <a:t>Currency sign appears</a:t>
            </a:r>
          </a:p>
          <a:p>
            <a:pPr marL="466725" lvl="5" indent="-285750">
              <a:buFont typeface="Wingdings" panose="05000000000000000000" pitchFamily="2" charset="2"/>
              <a:buChar char="Ø"/>
            </a:pPr>
            <a:r>
              <a:rPr lang="en-US" sz="1500" dirty="0"/>
              <a:t>Several options for displaying negative numbers</a:t>
            </a:r>
          </a:p>
          <a:p>
            <a:pPr marL="466725" lvl="5" indent="-285750">
              <a:buFont typeface="Wingdings" panose="05000000000000000000" pitchFamily="2" charset="2"/>
              <a:buChar char="Ø"/>
            </a:pPr>
            <a:r>
              <a:rPr lang="en-US" sz="1500" dirty="0"/>
              <a:t>Columns aligns decimal points</a:t>
            </a:r>
          </a:p>
          <a:p>
            <a:pPr marL="285750" lvl="3" indent="-285750">
              <a:buFont typeface="Arial" panose="020B0604020202020204" pitchFamily="34" charset="0"/>
              <a:buChar char="•"/>
            </a:pPr>
            <a:r>
              <a:rPr lang="en-US" sz="1500" dirty="0"/>
              <a:t>Accounting:</a:t>
            </a:r>
          </a:p>
          <a:p>
            <a:pPr marL="466725" lvl="5" indent="-285750">
              <a:buFont typeface="Wingdings" panose="05000000000000000000" pitchFamily="2" charset="2"/>
              <a:buChar char="Ø"/>
            </a:pPr>
            <a:r>
              <a:rPr lang="en-US" sz="1500" b="0" dirty="0"/>
              <a:t>Like currency but no special options for displaying negative values</a:t>
            </a:r>
          </a:p>
          <a:p>
            <a:pPr marL="285750" lvl="3" indent="-285750">
              <a:buFont typeface="Arial" panose="020B0604020202020204" pitchFamily="34" charset="0"/>
              <a:buChar char="•"/>
            </a:pPr>
            <a:r>
              <a:rPr lang="en-US" sz="1500" dirty="0"/>
              <a:t>Date, Time:</a:t>
            </a:r>
          </a:p>
          <a:p>
            <a:pPr marL="466725" lvl="5" indent="-285750">
              <a:buFont typeface="Wingdings" panose="05000000000000000000" pitchFamily="2" charset="2"/>
              <a:buChar char="Ø"/>
            </a:pPr>
            <a:r>
              <a:rPr lang="en-US" sz="1500" dirty="0"/>
              <a:t>Both allow the display to appear in different formats</a:t>
            </a:r>
          </a:p>
          <a:p>
            <a:pPr marL="285750" lvl="3" indent="-285750">
              <a:lnSpc>
                <a:spcPct val="100000"/>
              </a:lnSpc>
              <a:buFont typeface="Arial" panose="020B0604020202020204" pitchFamily="34" charset="0"/>
              <a:buChar char="•"/>
            </a:pPr>
            <a:r>
              <a:rPr lang="en-CA" sz="1500" dirty="0"/>
              <a:t>Percentage: </a:t>
            </a:r>
            <a:r>
              <a:rPr lang="en-CA" sz="1500" b="0" dirty="0"/>
              <a:t>E.g., 100%</a:t>
            </a:r>
          </a:p>
          <a:p>
            <a:pPr marL="285750" lvl="3" indent="-285750">
              <a:lnSpc>
                <a:spcPct val="100000"/>
              </a:lnSpc>
              <a:buFont typeface="Arial" panose="020B0604020202020204" pitchFamily="34" charset="0"/>
              <a:buChar char="•"/>
            </a:pPr>
            <a:r>
              <a:rPr lang="en-CA" sz="1500" dirty="0"/>
              <a:t>Fraction: </a:t>
            </a:r>
            <a:r>
              <a:rPr lang="en-CA" sz="1500" b="0" dirty="0"/>
              <a:t>e.g., when 0.75 is typed in it displays as 3/4</a:t>
            </a:r>
            <a:endParaRPr lang="en-US" b="1" u="sng" dirty="0"/>
          </a:p>
          <a:p>
            <a:pPr lvl="3"/>
            <a:endParaRPr lang="nl-NL" dirty="0"/>
          </a:p>
          <a:p>
            <a:pPr lvl="2"/>
            <a:endParaRPr lang="nl-NL" dirty="0"/>
          </a:p>
        </p:txBody>
      </p:sp>
      <p:pic>
        <p:nvPicPr>
          <p:cNvPr id="5" name="Picture 4">
            <a:extLst>
              <a:ext uri="{FF2B5EF4-FFF2-40B4-BE49-F238E27FC236}">
                <a16:creationId xmlns:a16="http://schemas.microsoft.com/office/drawing/2014/main" id="{6B2D8F52-167A-BA68-3CC9-859B408718B3}"/>
              </a:ext>
            </a:extLst>
          </p:cNvPr>
          <p:cNvPicPr>
            <a:picLocks noChangeAspect="1"/>
          </p:cNvPicPr>
          <p:nvPr/>
        </p:nvPicPr>
        <p:blipFill>
          <a:blip r:embed="rId2"/>
          <a:stretch>
            <a:fillRect/>
          </a:stretch>
        </p:blipFill>
        <p:spPr>
          <a:xfrm>
            <a:off x="6417429" y="1252538"/>
            <a:ext cx="5159455"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26</a:t>
            </a:fld>
            <a:endParaRPr lang="nl-NL"/>
          </a:p>
        </p:txBody>
      </p:sp>
    </p:spTree>
    <p:extLst>
      <p:ext uri="{BB962C8B-B14F-4D97-AF65-F5344CB8AC3E}">
        <p14:creationId xmlns:p14="http://schemas.microsoft.com/office/powerpoint/2010/main" val="263219213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Data Format – Part 3</a:t>
            </a:r>
          </a:p>
          <a:p>
            <a:pPr marL="285750" lvl="3" indent="-285750">
              <a:buFont typeface="Arial" panose="020B0604020202020204" pitchFamily="34" charset="0"/>
              <a:buChar char="•"/>
            </a:pPr>
            <a:r>
              <a:rPr lang="en-US" sz="1600" dirty="0"/>
              <a:t>Scientific:</a:t>
            </a:r>
            <a:r>
              <a:rPr lang="en-US" sz="1600" b="0" dirty="0"/>
              <a:t> 1.23E+06</a:t>
            </a:r>
          </a:p>
          <a:p>
            <a:pPr marL="466725" lvl="5" indent="-285750"/>
            <a:r>
              <a:rPr lang="en-US" sz="1600" b="0" dirty="0"/>
              <a:t>Decimal point shifting = Exponent</a:t>
            </a:r>
          </a:p>
          <a:p>
            <a:pPr marL="285750" lvl="3" indent="-285750">
              <a:buFont typeface="Arial" panose="020B0604020202020204" pitchFamily="34" charset="0"/>
              <a:buChar char="•"/>
            </a:pPr>
            <a:r>
              <a:rPr lang="en-US" sz="1600" dirty="0"/>
              <a:t>Text:</a:t>
            </a:r>
          </a:p>
          <a:p>
            <a:pPr marL="466725" lvl="5" indent="-285750"/>
            <a:r>
              <a:rPr lang="en-US" sz="1600" b="0" dirty="0"/>
              <a:t>Treats everything (even numbers) as text</a:t>
            </a:r>
          </a:p>
          <a:p>
            <a:pPr marL="466725" lvl="5" indent="-285750"/>
            <a:r>
              <a:rPr lang="en-US" sz="1600" b="0" dirty="0"/>
              <a:t>Cell data is displayed exactly as entered.</a:t>
            </a:r>
          </a:p>
          <a:p>
            <a:pPr marL="285750" lvl="3" indent="-285750">
              <a:buFont typeface="Arial" panose="020B0604020202020204" pitchFamily="34" charset="0"/>
              <a:buChar char="•"/>
            </a:pPr>
            <a:r>
              <a:rPr lang="en-US" sz="1600" dirty="0"/>
              <a:t>Special:</a:t>
            </a:r>
          </a:p>
          <a:p>
            <a:pPr marL="466725" lvl="5" indent="-285750"/>
            <a:r>
              <a:rPr lang="en-US" sz="1600" b="0" dirty="0"/>
              <a:t>Country specific information e.g., ZIP code</a:t>
            </a:r>
          </a:p>
          <a:p>
            <a:pPr marL="285750" lvl="3" indent="-285750">
              <a:buFont typeface="Arial" panose="020B0604020202020204" pitchFamily="34" charset="0"/>
              <a:buChar char="•"/>
            </a:pPr>
            <a:r>
              <a:rPr lang="en-US" sz="1600" dirty="0"/>
              <a:t>Custom:</a:t>
            </a:r>
          </a:p>
          <a:p>
            <a:pPr marL="466725" lvl="5" indent="-285750"/>
            <a:r>
              <a:rPr lang="en-US" sz="1600" b="0" dirty="0"/>
              <a:t>You can create your own formats e.g., ID number = A22-B (alpha, two digits, dash, alpha)</a:t>
            </a:r>
          </a:p>
          <a:p>
            <a:pPr lvl="3"/>
            <a:endParaRPr lang="nl-NL" b="0" dirty="0"/>
          </a:p>
          <a:p>
            <a:pPr marL="0" indent="0">
              <a:buNone/>
            </a:pPr>
            <a:endParaRPr lang="en-US" dirty="0"/>
          </a:p>
          <a:p>
            <a:pPr fontAlgn="base"/>
            <a:endParaRPr lang="en-US" b="1" u="sng" dirty="0"/>
          </a:p>
          <a:p>
            <a:pPr lvl="3"/>
            <a:endParaRPr lang="nl-NL" dirty="0"/>
          </a:p>
          <a:p>
            <a:pPr lvl="2"/>
            <a:endParaRPr lang="nl-NL" dirty="0"/>
          </a:p>
        </p:txBody>
      </p:sp>
      <p:pic>
        <p:nvPicPr>
          <p:cNvPr id="5" name="Picture 4">
            <a:extLst>
              <a:ext uri="{FF2B5EF4-FFF2-40B4-BE49-F238E27FC236}">
                <a16:creationId xmlns:a16="http://schemas.microsoft.com/office/drawing/2014/main" id="{6B2D8F52-167A-BA68-3CC9-859B408718B3}"/>
              </a:ext>
            </a:extLst>
          </p:cNvPr>
          <p:cNvPicPr>
            <a:picLocks noChangeAspect="1"/>
          </p:cNvPicPr>
          <p:nvPr/>
        </p:nvPicPr>
        <p:blipFill>
          <a:blip r:embed="rId2"/>
          <a:stretch>
            <a:fillRect/>
          </a:stretch>
        </p:blipFill>
        <p:spPr>
          <a:xfrm>
            <a:off x="6417429" y="1252538"/>
            <a:ext cx="5159455"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27</a:t>
            </a:fld>
            <a:endParaRPr lang="nl-NL"/>
          </a:p>
        </p:txBody>
      </p:sp>
    </p:spTree>
    <p:extLst>
      <p:ext uri="{BB962C8B-B14F-4D97-AF65-F5344CB8AC3E}">
        <p14:creationId xmlns:p14="http://schemas.microsoft.com/office/powerpoint/2010/main" val="1663559086"/>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Data Sorting – Part 1</a:t>
            </a:r>
          </a:p>
          <a:p>
            <a:pPr marL="0" indent="0">
              <a:buNone/>
            </a:pPr>
            <a:r>
              <a:rPr lang="en-US" sz="1600" dirty="0"/>
              <a:t>You can sort data using:</a:t>
            </a:r>
          </a:p>
          <a:p>
            <a:r>
              <a:rPr lang="en-US" sz="1600" b="1" dirty="0"/>
              <a:t>Home</a:t>
            </a:r>
            <a:r>
              <a:rPr lang="en-US" sz="1600" dirty="0"/>
              <a:t> Tab </a:t>
            </a:r>
          </a:p>
          <a:p>
            <a:endParaRPr lang="en-US" sz="1600" dirty="0"/>
          </a:p>
          <a:p>
            <a:pPr marL="0" indent="0">
              <a:buNone/>
            </a:pPr>
            <a:endParaRPr lang="en-US" sz="1600" dirty="0"/>
          </a:p>
          <a:p>
            <a:pPr marL="0" indent="0">
              <a:buNone/>
            </a:pPr>
            <a:endParaRPr lang="en-US" sz="1600" dirty="0"/>
          </a:p>
          <a:p>
            <a:r>
              <a:rPr lang="en-US" sz="1600" b="1" dirty="0"/>
              <a:t>Data</a:t>
            </a:r>
            <a:r>
              <a:rPr lang="en-US" sz="1600" dirty="0"/>
              <a:t> Tab commands</a:t>
            </a:r>
          </a:p>
          <a:p>
            <a:endParaRPr lang="en-US" sz="1600" dirty="0"/>
          </a:p>
          <a:p>
            <a:pPr marL="0" indent="0">
              <a:buNone/>
            </a:pPr>
            <a:endParaRPr lang="en-US" sz="1600" dirty="0"/>
          </a:p>
          <a:p>
            <a:pPr marL="0" indent="0">
              <a:buNone/>
            </a:pPr>
            <a:endParaRPr lang="en-US" sz="1600" dirty="0"/>
          </a:p>
          <a:p>
            <a:r>
              <a:rPr lang="en-US" sz="1600" dirty="0"/>
              <a:t>Right click and from the shortcut menu use the sort item and the menu,</a:t>
            </a:r>
          </a:p>
          <a:p>
            <a:endParaRPr lang="en-US" sz="1600" dirty="0"/>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28</a:t>
            </a:fld>
            <a:endParaRPr lang="nl-NL"/>
          </a:p>
        </p:txBody>
      </p:sp>
      <p:pic>
        <p:nvPicPr>
          <p:cNvPr id="4" name="Picture 3">
            <a:extLst>
              <a:ext uri="{FF2B5EF4-FFF2-40B4-BE49-F238E27FC236}">
                <a16:creationId xmlns:a16="http://schemas.microsoft.com/office/drawing/2014/main" id="{EDBA21A1-6FBF-2702-0A29-A3EC9FA43C1E}"/>
              </a:ext>
            </a:extLst>
          </p:cNvPr>
          <p:cNvPicPr>
            <a:picLocks noChangeAspect="1"/>
          </p:cNvPicPr>
          <p:nvPr/>
        </p:nvPicPr>
        <p:blipFill>
          <a:blip r:embed="rId2"/>
          <a:stretch>
            <a:fillRect/>
          </a:stretch>
        </p:blipFill>
        <p:spPr>
          <a:xfrm>
            <a:off x="842591" y="2276872"/>
            <a:ext cx="485843" cy="800212"/>
          </a:xfrm>
          <a:prstGeom prst="rect">
            <a:avLst/>
          </a:prstGeom>
        </p:spPr>
      </p:pic>
      <p:pic>
        <p:nvPicPr>
          <p:cNvPr id="9" name="Picture 8">
            <a:extLst>
              <a:ext uri="{FF2B5EF4-FFF2-40B4-BE49-F238E27FC236}">
                <a16:creationId xmlns:a16="http://schemas.microsoft.com/office/drawing/2014/main" id="{F238761E-F1DB-453B-F3AA-07ABB96CEAF8}"/>
              </a:ext>
            </a:extLst>
          </p:cNvPr>
          <p:cNvPicPr>
            <a:picLocks noChangeAspect="1"/>
          </p:cNvPicPr>
          <p:nvPr/>
        </p:nvPicPr>
        <p:blipFill>
          <a:blip r:embed="rId3"/>
          <a:stretch>
            <a:fillRect/>
          </a:stretch>
        </p:blipFill>
        <p:spPr>
          <a:xfrm>
            <a:off x="737801" y="3905178"/>
            <a:ext cx="695422" cy="847843"/>
          </a:xfrm>
          <a:prstGeom prst="rect">
            <a:avLst/>
          </a:prstGeom>
        </p:spPr>
      </p:pic>
    </p:spTree>
    <p:extLst>
      <p:ext uri="{BB962C8B-B14F-4D97-AF65-F5344CB8AC3E}">
        <p14:creationId xmlns:p14="http://schemas.microsoft.com/office/powerpoint/2010/main" val="112185879"/>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0951097" cy="4795836"/>
          </a:xfrm>
        </p:spPr>
        <p:txBody>
          <a:bodyPr>
            <a:normAutofit lnSpcReduction="10000"/>
          </a:bodyPr>
          <a:lstStyle/>
          <a:p>
            <a:pPr lvl="3"/>
            <a:r>
              <a:rPr lang="nl-NL" dirty="0"/>
              <a:t>Data Sorting – Part 2</a:t>
            </a:r>
          </a:p>
          <a:p>
            <a:r>
              <a:rPr lang="en-US" sz="1600" dirty="0"/>
              <a:t>With a data table you may click in a cell and sort your column in various ways,</a:t>
            </a:r>
          </a:p>
          <a:p>
            <a:pPr lvl="1"/>
            <a:r>
              <a:rPr lang="en-US" sz="1400" dirty="0"/>
              <a:t>Numbers – Smallest to Largest or Largest to Smallest,</a:t>
            </a:r>
          </a:p>
          <a:p>
            <a:pPr lvl="1"/>
            <a:r>
              <a:rPr lang="en-US" sz="1400" dirty="0"/>
              <a:t>Dates – Oldest to Newest or Newest to Oldest,</a:t>
            </a:r>
          </a:p>
          <a:p>
            <a:pPr lvl="1"/>
            <a:r>
              <a:rPr lang="en-US" sz="1400" dirty="0"/>
              <a:t>Text – A to Z or Z to A,</a:t>
            </a:r>
          </a:p>
          <a:p>
            <a:pPr lvl="1"/>
            <a:r>
              <a:rPr lang="en-US" sz="1400" dirty="0"/>
              <a:t>Use the Custom Sort command to sort by more than one column,</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Excel worksheets that are not in a data table arrangement require you to select the area you wish to sort and use the Custom Sort command to sort by the column(s) you wish.</a:t>
            </a:r>
          </a:p>
          <a:p>
            <a:pPr lvl="3"/>
            <a:endParaRPr lang="nl-NL" dirty="0"/>
          </a:p>
          <a:p>
            <a:endParaRPr lang="en-US" sz="1600" dirty="0"/>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29</a:t>
            </a:fld>
            <a:endParaRPr lang="nl-NL"/>
          </a:p>
        </p:txBody>
      </p:sp>
      <p:sp>
        <p:nvSpPr>
          <p:cNvPr id="10" name="Tijdelijke aanduiding voor verticale tekst 7">
            <a:extLst>
              <a:ext uri="{FF2B5EF4-FFF2-40B4-BE49-F238E27FC236}">
                <a16:creationId xmlns:a16="http://schemas.microsoft.com/office/drawing/2014/main" id="{17C846FA-4E25-BBE6-4B56-2A43CDB15A6C}"/>
              </a:ext>
            </a:extLst>
          </p:cNvPr>
          <p:cNvSpPr txBox="1">
            <a:spLocks/>
          </p:cNvSpPr>
          <p:nvPr/>
        </p:nvSpPr>
        <p:spPr>
          <a:xfrm>
            <a:off x="6747247" y="83671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endParaRPr lang="en-US" sz="1600" dirty="0"/>
          </a:p>
          <a:p>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pic>
        <p:nvPicPr>
          <p:cNvPr id="14" name="Picture 13">
            <a:extLst>
              <a:ext uri="{FF2B5EF4-FFF2-40B4-BE49-F238E27FC236}">
                <a16:creationId xmlns:a16="http://schemas.microsoft.com/office/drawing/2014/main" id="{D79CE02C-5587-6F41-F5A4-4B0DC68090C5}"/>
              </a:ext>
            </a:extLst>
          </p:cNvPr>
          <p:cNvPicPr>
            <a:picLocks noChangeAspect="1"/>
          </p:cNvPicPr>
          <p:nvPr/>
        </p:nvPicPr>
        <p:blipFill>
          <a:blip r:embed="rId2"/>
          <a:stretch>
            <a:fillRect/>
          </a:stretch>
        </p:blipFill>
        <p:spPr>
          <a:xfrm>
            <a:off x="842591" y="3296752"/>
            <a:ext cx="4238653" cy="1977065"/>
          </a:xfrm>
          <a:prstGeom prst="rect">
            <a:avLst/>
          </a:prstGeom>
        </p:spPr>
      </p:pic>
    </p:spTree>
    <p:extLst>
      <p:ext uri="{BB962C8B-B14F-4D97-AF65-F5344CB8AC3E}">
        <p14:creationId xmlns:p14="http://schemas.microsoft.com/office/powerpoint/2010/main" val="230202475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Index</a:t>
            </a:r>
          </a:p>
        </p:txBody>
      </p:sp>
      <p:sp>
        <p:nvSpPr>
          <p:cNvPr id="3" name="Tijdelijke aanduiding voor verticale tekst 2"/>
          <p:cNvSpPr>
            <a:spLocks noGrp="1"/>
          </p:cNvSpPr>
          <p:nvPr>
            <p:ph type="body" orient="vert" idx="1"/>
          </p:nvPr>
        </p:nvSpPr>
        <p:spPr>
          <a:xfrm>
            <a:off x="404663" y="1252836"/>
            <a:ext cx="5694512" cy="4795836"/>
          </a:xfrm>
        </p:spPr>
        <p:txBody>
          <a:bodyPr>
            <a:normAutofit/>
          </a:bodyPr>
          <a:lstStyle/>
          <a:p>
            <a:r>
              <a:rPr lang="nl-NL" dirty="0"/>
              <a:t>Introduction</a:t>
            </a:r>
          </a:p>
          <a:p>
            <a:r>
              <a:rPr lang="nl-NL" dirty="0"/>
              <a:t>Collecting and Importing Data in Excel</a:t>
            </a:r>
          </a:p>
          <a:p>
            <a:r>
              <a:rPr lang="nl-NL" dirty="0"/>
              <a:t>Data tabs</a:t>
            </a:r>
          </a:p>
          <a:p>
            <a:r>
              <a:rPr lang="en-US" dirty="0"/>
              <a:t>Number and Formulas</a:t>
            </a:r>
          </a:p>
          <a:p>
            <a:r>
              <a:rPr lang="en-US" dirty="0"/>
              <a:t>First statistical approach</a:t>
            </a:r>
          </a:p>
          <a:p>
            <a:r>
              <a:rPr lang="en-US" dirty="0"/>
              <a:t>Data discovery and exploration</a:t>
            </a:r>
          </a:p>
          <a:p>
            <a:r>
              <a:rPr lang="en-US" dirty="0"/>
              <a:t>Visualizing data</a:t>
            </a:r>
          </a:p>
        </p:txBody>
      </p:sp>
      <p:sp>
        <p:nvSpPr>
          <p:cNvPr id="4" name="Tijdelijke aanduiding voor dianummer 3"/>
          <p:cNvSpPr>
            <a:spLocks noGrp="1"/>
          </p:cNvSpPr>
          <p:nvPr>
            <p:ph type="sldNum" sz="quarter" idx="4"/>
          </p:nvPr>
        </p:nvSpPr>
        <p:spPr/>
        <p:txBody>
          <a:bodyPr/>
          <a:lstStyle/>
          <a:p>
            <a:fld id="{5EE7099E-8998-4851-915A-4F4831808297}" type="slidenum">
              <a:rPr lang="nl-NL" smtClean="0"/>
              <a:pPr/>
              <a:t>3</a:t>
            </a:fld>
            <a:endParaRPr lang="nl-NL"/>
          </a:p>
        </p:txBody>
      </p:sp>
    </p:spTree>
    <p:extLst>
      <p:ext uri="{BB962C8B-B14F-4D97-AF65-F5344CB8AC3E}">
        <p14:creationId xmlns:p14="http://schemas.microsoft.com/office/powerpoint/2010/main" val="1662105023"/>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30</a:t>
            </a:fld>
            <a:endParaRPr lang="nl-NL"/>
          </a:p>
        </p:txBody>
      </p:sp>
      <p:sp>
        <p:nvSpPr>
          <p:cNvPr id="10" name="Tijdelijke aanduiding voor verticale tekst 7">
            <a:extLst>
              <a:ext uri="{FF2B5EF4-FFF2-40B4-BE49-F238E27FC236}">
                <a16:creationId xmlns:a16="http://schemas.microsoft.com/office/drawing/2014/main" id="{17C846FA-4E25-BBE6-4B56-2A43CDB15A6C}"/>
              </a:ext>
            </a:extLst>
          </p:cNvPr>
          <p:cNvSpPr txBox="1">
            <a:spLocks/>
          </p:cNvSpPr>
          <p:nvPr/>
        </p:nvSpPr>
        <p:spPr>
          <a:xfrm>
            <a:off x="6747247" y="83671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endParaRPr lang="en-US" sz="1600" dirty="0"/>
          </a:p>
          <a:p>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sp>
        <p:nvSpPr>
          <p:cNvPr id="5" name="Tijdelijke aanduiding voor verticale tekst 7">
            <a:extLst>
              <a:ext uri="{FF2B5EF4-FFF2-40B4-BE49-F238E27FC236}">
                <a16:creationId xmlns:a16="http://schemas.microsoft.com/office/drawing/2014/main" id="{576185EB-ACD7-82A0-CE8F-952ADE34BBA7}"/>
              </a:ext>
            </a:extLst>
          </p:cNvPr>
          <p:cNvSpPr txBox="1">
            <a:spLocks/>
          </p:cNvSpPr>
          <p:nvPr/>
        </p:nvSpPr>
        <p:spPr>
          <a:xfrm>
            <a:off x="425267" y="119675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dirty="0"/>
              <a:t>Data Filtering – Part 1</a:t>
            </a:r>
          </a:p>
          <a:p>
            <a:pPr marL="0" indent="0">
              <a:buFont typeface="Arial" panose="020B0604020202020204" pitchFamily="34" charset="0"/>
              <a:buNone/>
            </a:pPr>
            <a:r>
              <a:rPr lang="en-US" sz="1600" dirty="0"/>
              <a:t>You can filter data using:</a:t>
            </a:r>
          </a:p>
          <a:p>
            <a:r>
              <a:rPr lang="en-US" sz="1600" b="1" dirty="0"/>
              <a:t>Home</a:t>
            </a:r>
            <a:r>
              <a:rPr lang="en-US" sz="1600" dirty="0"/>
              <a:t> Tab </a:t>
            </a:r>
          </a:p>
          <a:p>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r>
              <a:rPr lang="en-US" sz="1600" b="1" dirty="0"/>
              <a:t>Data</a:t>
            </a:r>
            <a:r>
              <a:rPr lang="en-US" sz="1600" dirty="0"/>
              <a:t> Tab commands</a:t>
            </a:r>
          </a:p>
          <a:p>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r>
              <a:rPr lang="en-US" sz="1600" dirty="0"/>
              <a:t>Right click and from the shortcut menu use the filter item and the menu,</a:t>
            </a:r>
          </a:p>
          <a:p>
            <a:endParaRPr lang="en-US" sz="1600" dirty="0"/>
          </a:p>
          <a:p>
            <a:pPr marL="0" indent="0">
              <a:buFont typeface="Arial" panose="020B0604020202020204" pitchFamily="34" charset="0"/>
              <a:buNone/>
            </a:pPr>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pic>
        <p:nvPicPr>
          <p:cNvPr id="6" name="Picture 5">
            <a:extLst>
              <a:ext uri="{FF2B5EF4-FFF2-40B4-BE49-F238E27FC236}">
                <a16:creationId xmlns:a16="http://schemas.microsoft.com/office/drawing/2014/main" id="{91C56ED1-C405-8EE8-B643-DFD57A94772E}"/>
              </a:ext>
            </a:extLst>
          </p:cNvPr>
          <p:cNvPicPr>
            <a:picLocks noChangeAspect="1"/>
          </p:cNvPicPr>
          <p:nvPr/>
        </p:nvPicPr>
        <p:blipFill>
          <a:blip r:embed="rId2"/>
          <a:stretch>
            <a:fillRect/>
          </a:stretch>
        </p:blipFill>
        <p:spPr>
          <a:xfrm>
            <a:off x="842591" y="2276872"/>
            <a:ext cx="485843" cy="800212"/>
          </a:xfrm>
          <a:prstGeom prst="rect">
            <a:avLst/>
          </a:prstGeom>
        </p:spPr>
      </p:pic>
      <p:pic>
        <p:nvPicPr>
          <p:cNvPr id="11" name="Picture 10">
            <a:extLst>
              <a:ext uri="{FF2B5EF4-FFF2-40B4-BE49-F238E27FC236}">
                <a16:creationId xmlns:a16="http://schemas.microsoft.com/office/drawing/2014/main" id="{8A6F102E-F67F-43C8-75F9-9F07A4E1684D}"/>
              </a:ext>
            </a:extLst>
          </p:cNvPr>
          <p:cNvPicPr>
            <a:picLocks noChangeAspect="1"/>
          </p:cNvPicPr>
          <p:nvPr/>
        </p:nvPicPr>
        <p:blipFill>
          <a:blip r:embed="rId3"/>
          <a:stretch>
            <a:fillRect/>
          </a:stretch>
        </p:blipFill>
        <p:spPr>
          <a:xfrm>
            <a:off x="842591" y="3861048"/>
            <a:ext cx="1228896" cy="771633"/>
          </a:xfrm>
          <a:prstGeom prst="rect">
            <a:avLst/>
          </a:prstGeom>
        </p:spPr>
      </p:pic>
      <p:pic>
        <p:nvPicPr>
          <p:cNvPr id="13" name="Picture 12">
            <a:extLst>
              <a:ext uri="{FF2B5EF4-FFF2-40B4-BE49-F238E27FC236}">
                <a16:creationId xmlns:a16="http://schemas.microsoft.com/office/drawing/2014/main" id="{26980890-09D1-B249-B992-B5630B2635B6}"/>
              </a:ext>
            </a:extLst>
          </p:cNvPr>
          <p:cNvPicPr>
            <a:picLocks noChangeAspect="1"/>
          </p:cNvPicPr>
          <p:nvPr/>
        </p:nvPicPr>
        <p:blipFill rotWithShape="1">
          <a:blip r:embed="rId4"/>
          <a:srcRect l="39959" t="35300" r="35826" b="3800"/>
          <a:stretch/>
        </p:blipFill>
        <p:spPr>
          <a:xfrm>
            <a:off x="7899375" y="1628800"/>
            <a:ext cx="2952328" cy="4176464"/>
          </a:xfrm>
          <a:prstGeom prst="rect">
            <a:avLst/>
          </a:prstGeom>
        </p:spPr>
      </p:pic>
    </p:spTree>
    <p:extLst>
      <p:ext uri="{BB962C8B-B14F-4D97-AF65-F5344CB8AC3E}">
        <p14:creationId xmlns:p14="http://schemas.microsoft.com/office/powerpoint/2010/main" val="3405742311"/>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Tables</a:t>
            </a:r>
          </a:p>
        </p:txBody>
      </p:sp>
      <p:sp>
        <p:nvSpPr>
          <p:cNvPr id="8" name="Tijdelijke aanduiding voor verticale tekst 7"/>
          <p:cNvSpPr>
            <a:spLocks noGrp="1"/>
          </p:cNvSpPr>
          <p:nvPr>
            <p:ph type="body" orient="vert" idx="1"/>
          </p:nvPr>
        </p:nvSpPr>
        <p:spPr>
          <a:xfrm>
            <a:off x="404662" y="1252836"/>
            <a:ext cx="10951097" cy="4795836"/>
          </a:xfrm>
        </p:spPr>
        <p:txBody>
          <a:bodyPr>
            <a:normAutofit/>
          </a:bodyPr>
          <a:lstStyle/>
          <a:p>
            <a:pPr lvl="3"/>
            <a:r>
              <a:rPr lang="nl-NL" dirty="0"/>
              <a:t>Data Filtering – Part 2</a:t>
            </a:r>
          </a:p>
          <a:p>
            <a:pPr marL="180975" lvl="3" indent="-180975">
              <a:buClr>
                <a:schemeClr val="bg2"/>
              </a:buClr>
              <a:buFont typeface="Arial" panose="020B0604020202020204" pitchFamily="34" charset="0"/>
              <a:buChar char="•"/>
            </a:pPr>
            <a:r>
              <a:rPr lang="en-US" sz="1600" b="0" dirty="0"/>
              <a:t>Small filtering arrows appear in your field names/column headers from which you may choose specific text, date, or numbers,</a:t>
            </a:r>
          </a:p>
          <a:p>
            <a:pPr marL="180975" lvl="3" indent="-180975">
              <a:buClr>
                <a:schemeClr val="bg2"/>
              </a:buClr>
              <a:buFont typeface="Arial" panose="020B0604020202020204" pitchFamily="34" charset="0"/>
              <a:buChar char="•"/>
            </a:pPr>
            <a:r>
              <a:rPr lang="en-US" sz="1600" b="0" dirty="0"/>
              <a:t>The filtering menu allows you to customize your filter for Number Filters, Date Filters, and Text Filter fields,</a:t>
            </a:r>
          </a:p>
          <a:p>
            <a:pPr marL="647700" lvl="6" indent="-285750"/>
            <a:r>
              <a:rPr lang="en-US" b="0" dirty="0"/>
              <a:t>Numbers - Use between for number ranges, greater than, less than, and Top 10 criteria for numbers,</a:t>
            </a:r>
          </a:p>
          <a:p>
            <a:pPr marL="647700" lvl="6" indent="-285750"/>
            <a:r>
              <a:rPr lang="en-US" b="0" dirty="0"/>
              <a:t>Dates - Use relative dates (Next Week, Last Year) or between for ranges,</a:t>
            </a:r>
          </a:p>
          <a:p>
            <a:pPr marL="647700" lvl="6" indent="-285750"/>
            <a:r>
              <a:rPr lang="en-US" b="0" dirty="0"/>
              <a:t>Text -  Use contains for character within a text, begins with, ends with, and so on,</a:t>
            </a:r>
          </a:p>
          <a:p>
            <a:pPr marL="180975" lvl="3" indent="-180975">
              <a:buClr>
                <a:schemeClr val="bg2"/>
              </a:buClr>
              <a:buFont typeface="Arial" panose="020B0604020202020204" pitchFamily="34" charset="0"/>
              <a:buChar char="•"/>
            </a:pPr>
            <a:r>
              <a:rPr lang="en-US" sz="1600" b="0" dirty="0"/>
              <a:t>The Custom Filter menu allows you to perform multiple criteria for your data.</a:t>
            </a:r>
            <a:endParaRPr lang="nl-NL" sz="1600" b="0" dirty="0"/>
          </a:p>
          <a:p>
            <a:pPr marL="0" indent="0">
              <a:buNone/>
            </a:pPr>
            <a:endParaRPr lang="en-US" sz="1600" dirty="0"/>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31</a:t>
            </a:fld>
            <a:endParaRPr lang="nl-NL"/>
          </a:p>
        </p:txBody>
      </p:sp>
      <p:sp>
        <p:nvSpPr>
          <p:cNvPr id="10" name="Tijdelijke aanduiding voor verticale tekst 7">
            <a:extLst>
              <a:ext uri="{FF2B5EF4-FFF2-40B4-BE49-F238E27FC236}">
                <a16:creationId xmlns:a16="http://schemas.microsoft.com/office/drawing/2014/main" id="{17C846FA-4E25-BBE6-4B56-2A43CDB15A6C}"/>
              </a:ext>
            </a:extLst>
          </p:cNvPr>
          <p:cNvSpPr txBox="1">
            <a:spLocks/>
          </p:cNvSpPr>
          <p:nvPr/>
        </p:nvSpPr>
        <p:spPr>
          <a:xfrm>
            <a:off x="6747247" y="836712"/>
            <a:ext cx="5694513" cy="479583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endParaRPr lang="en-US" sz="1600" dirty="0"/>
          </a:p>
          <a:p>
            <a:endParaRPr lang="en-US" sz="1600" dirty="0"/>
          </a:p>
          <a:p>
            <a:endParaRPr lang="en-US" sz="1600" dirty="0"/>
          </a:p>
          <a:p>
            <a:pPr marL="0" indent="0">
              <a:buFont typeface="Arial" panose="020B0604020202020204" pitchFamily="34" charset="0"/>
              <a:buNone/>
            </a:pPr>
            <a:endParaRPr lang="en-US" sz="1600" dirty="0"/>
          </a:p>
          <a:p>
            <a:pPr fontAlgn="base"/>
            <a:endParaRPr lang="en-US" b="1" u="sng" dirty="0"/>
          </a:p>
          <a:p>
            <a:pPr lvl="3"/>
            <a:endParaRPr lang="nl-NL" dirty="0"/>
          </a:p>
          <a:p>
            <a:pPr lvl="2"/>
            <a:endParaRPr lang="nl-NL" dirty="0"/>
          </a:p>
        </p:txBody>
      </p:sp>
      <p:pic>
        <p:nvPicPr>
          <p:cNvPr id="4" name="Picture 3">
            <a:extLst>
              <a:ext uri="{FF2B5EF4-FFF2-40B4-BE49-F238E27FC236}">
                <a16:creationId xmlns:a16="http://schemas.microsoft.com/office/drawing/2014/main" id="{7DA007CA-FBC9-7090-8AA4-B3B2FAD73AB2}"/>
              </a:ext>
            </a:extLst>
          </p:cNvPr>
          <p:cNvPicPr>
            <a:picLocks noChangeAspect="1"/>
          </p:cNvPicPr>
          <p:nvPr/>
        </p:nvPicPr>
        <p:blipFill>
          <a:blip r:embed="rId2"/>
          <a:stretch>
            <a:fillRect/>
          </a:stretch>
        </p:blipFill>
        <p:spPr>
          <a:xfrm>
            <a:off x="2660170" y="4126991"/>
            <a:ext cx="6878010" cy="2133898"/>
          </a:xfrm>
          <a:prstGeom prst="rect">
            <a:avLst/>
          </a:prstGeom>
        </p:spPr>
      </p:pic>
    </p:spTree>
    <p:extLst>
      <p:ext uri="{BB962C8B-B14F-4D97-AF65-F5344CB8AC3E}">
        <p14:creationId xmlns:p14="http://schemas.microsoft.com/office/powerpoint/2010/main" val="1238529816"/>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Numbers and Formulas</a:t>
            </a:r>
          </a:p>
        </p:txBody>
      </p:sp>
      <p:sp>
        <p:nvSpPr>
          <p:cNvPr id="8" name="Tijdelijke aanduiding voor verticale tekst 7"/>
          <p:cNvSpPr>
            <a:spLocks noGrp="1"/>
          </p:cNvSpPr>
          <p:nvPr>
            <p:ph type="body" orient="vert" idx="1"/>
          </p:nvPr>
        </p:nvSpPr>
        <p:spPr/>
        <p:txBody>
          <a:bodyPr>
            <a:normAutofit lnSpcReduction="10000"/>
          </a:bodyPr>
          <a:lstStyle/>
          <a:p>
            <a:pPr lvl="2"/>
            <a:r>
              <a:rPr lang="en-US" dirty="0"/>
              <a:t>Not all Numbers in Excel are true numbers, such a Security Social Number, Phone Number..</a:t>
            </a:r>
          </a:p>
          <a:p>
            <a:pPr lvl="2"/>
            <a:r>
              <a:rPr lang="en-US" b="1" dirty="0"/>
              <a:t>Here are the three criteria for a number in Excel:</a:t>
            </a:r>
          </a:p>
          <a:p>
            <a:pPr marL="285750" lvl="2" indent="-285750">
              <a:buFont typeface="Arial" panose="020B0604020202020204" pitchFamily="34" charset="0"/>
              <a:buChar char="•"/>
            </a:pPr>
            <a:r>
              <a:rPr lang="en-US" dirty="0"/>
              <a:t>No leading zeroes,</a:t>
            </a:r>
          </a:p>
          <a:p>
            <a:pPr marL="285750" lvl="2" indent="-285750">
              <a:buFont typeface="Arial" panose="020B0604020202020204" pitchFamily="34" charset="0"/>
              <a:buChar char="•"/>
            </a:pPr>
            <a:r>
              <a:rPr lang="en-US" dirty="0"/>
              <a:t>No special format (-, ?, space, :,) Number formats are monetary ($1,000), decimal (98.6), percent (110%), exponents 1028 etc.,</a:t>
            </a:r>
          </a:p>
          <a:p>
            <a:pPr marL="285750" lvl="2" indent="-285750">
              <a:buFont typeface="Arial" panose="020B0604020202020204" pitchFamily="34" charset="0"/>
              <a:buChar char="•"/>
            </a:pPr>
            <a:r>
              <a:rPr lang="en-US" dirty="0"/>
              <a:t>Used in calculations.</a:t>
            </a:r>
          </a:p>
          <a:p>
            <a:pPr lvl="2"/>
            <a:r>
              <a:rPr lang="en-US" b="1" dirty="0"/>
              <a:t>Formulas and Functions Syntax</a:t>
            </a:r>
          </a:p>
          <a:p>
            <a:pPr marL="285750" lvl="2" indent="-285750">
              <a:buFont typeface="Arial" panose="020B0604020202020204" pitchFamily="34" charset="0"/>
              <a:buChar char="•"/>
            </a:pPr>
            <a:r>
              <a:rPr lang="en-US" dirty="0"/>
              <a:t>Begin with equal sign </a:t>
            </a:r>
            <a:r>
              <a:rPr lang="en-US" b="1" dirty="0">
                <a:solidFill>
                  <a:schemeClr val="accent4"/>
                </a:solidFill>
              </a:rPr>
              <a:t>=</a:t>
            </a:r>
            <a:r>
              <a:rPr lang="en-US" dirty="0"/>
              <a:t> (for old timers the +),</a:t>
            </a:r>
          </a:p>
          <a:p>
            <a:pPr marL="285750" lvl="2" indent="-285750">
              <a:buFont typeface="Arial" panose="020B0604020202020204" pitchFamily="34" charset="0"/>
              <a:buChar char="•"/>
            </a:pPr>
            <a:r>
              <a:rPr lang="en-US" dirty="0"/>
              <a:t>Colon </a:t>
            </a:r>
            <a:r>
              <a:rPr lang="en-US" b="1" dirty="0">
                <a:solidFill>
                  <a:schemeClr val="accent4"/>
                </a:solidFill>
              </a:rPr>
              <a:t>:</a:t>
            </a:r>
            <a:r>
              <a:rPr lang="en-US" dirty="0"/>
              <a:t> </a:t>
            </a:r>
            <a:r>
              <a:rPr lang="en-US" dirty="0">
                <a:sym typeface="Wingdings" panose="05000000000000000000" pitchFamily="2" charset="2"/>
              </a:rPr>
              <a:t></a:t>
            </a:r>
            <a:r>
              <a:rPr lang="en-US" dirty="0"/>
              <a:t> A range of cells =SUM(B5</a:t>
            </a:r>
            <a:r>
              <a:rPr lang="en-US" b="1" dirty="0">
                <a:solidFill>
                  <a:schemeClr val="accent4"/>
                </a:solidFill>
              </a:rPr>
              <a:t>:</a:t>
            </a:r>
            <a:r>
              <a:rPr lang="en-US" dirty="0"/>
              <a:t>B55),</a:t>
            </a:r>
          </a:p>
          <a:p>
            <a:pPr marL="285750" lvl="2" indent="-285750">
              <a:buFont typeface="Arial" panose="020B0604020202020204" pitchFamily="34" charset="0"/>
              <a:buChar char="•"/>
            </a:pPr>
            <a:r>
              <a:rPr lang="en-US" dirty="0"/>
              <a:t>Comma </a:t>
            </a:r>
            <a:r>
              <a:rPr lang="en-US" b="1" dirty="0">
                <a:solidFill>
                  <a:schemeClr val="accent4"/>
                </a:solidFill>
              </a:rPr>
              <a:t>,</a:t>
            </a:r>
            <a:r>
              <a:rPr lang="en-US" dirty="0"/>
              <a:t> </a:t>
            </a:r>
            <a:r>
              <a:rPr lang="en-US" dirty="0">
                <a:sym typeface="Wingdings" panose="05000000000000000000" pitchFamily="2" charset="2"/>
              </a:rPr>
              <a:t></a:t>
            </a:r>
            <a:r>
              <a:rPr lang="en-US" dirty="0"/>
              <a:t> Non-Contiguous cells =AVERAGE(B6</a:t>
            </a:r>
            <a:r>
              <a:rPr lang="en-US" b="1" dirty="0">
                <a:solidFill>
                  <a:schemeClr val="accent4"/>
                </a:solidFill>
              </a:rPr>
              <a:t>,</a:t>
            </a:r>
            <a:r>
              <a:rPr lang="en-US" dirty="0"/>
              <a:t>D10</a:t>
            </a:r>
            <a:r>
              <a:rPr lang="en-US" b="1" dirty="0">
                <a:solidFill>
                  <a:schemeClr val="accent4"/>
                </a:solidFill>
              </a:rPr>
              <a:t>,</a:t>
            </a:r>
            <a:r>
              <a:rPr lang="en-US" dirty="0"/>
              <a:t>E55) and function delimiter =PMT(D5</a:t>
            </a:r>
            <a:r>
              <a:rPr lang="en-US" b="1" dirty="0">
                <a:solidFill>
                  <a:schemeClr val="accent4"/>
                </a:solidFill>
              </a:rPr>
              <a:t>,</a:t>
            </a:r>
            <a:r>
              <a:rPr lang="en-US" dirty="0"/>
              <a:t>D6</a:t>
            </a:r>
            <a:r>
              <a:rPr lang="en-US" b="1" dirty="0">
                <a:solidFill>
                  <a:schemeClr val="accent4"/>
                </a:solidFill>
              </a:rPr>
              <a:t>,</a:t>
            </a:r>
            <a:r>
              <a:rPr lang="en-US" dirty="0"/>
              <a:t>D7),</a:t>
            </a:r>
          </a:p>
          <a:p>
            <a:pPr marL="285750" lvl="2" indent="-285750">
              <a:buFont typeface="Arial" panose="020B0604020202020204" pitchFamily="34" charset="0"/>
              <a:buChar char="•"/>
            </a:pPr>
            <a:r>
              <a:rPr lang="en-US" dirty="0"/>
              <a:t>Must have parenthesis </a:t>
            </a:r>
            <a:r>
              <a:rPr lang="en-US" b="1" dirty="0">
                <a:solidFill>
                  <a:schemeClr val="accent4"/>
                </a:solidFill>
              </a:rPr>
              <a:t>() </a:t>
            </a:r>
            <a:r>
              <a:rPr lang="en-US" dirty="0"/>
              <a:t>=TODAY</a:t>
            </a:r>
            <a:r>
              <a:rPr lang="en-US" b="1" dirty="0">
                <a:solidFill>
                  <a:schemeClr val="accent4"/>
                </a:solidFill>
              </a:rPr>
              <a:t>()</a:t>
            </a:r>
            <a:r>
              <a:rPr lang="en-US" dirty="0"/>
              <a:t>,</a:t>
            </a:r>
          </a:p>
          <a:p>
            <a:pPr marL="285750" lvl="2" indent="-285750">
              <a:buFont typeface="Arial" panose="020B0604020202020204" pitchFamily="34" charset="0"/>
              <a:buChar char="•"/>
            </a:pPr>
            <a:r>
              <a:rPr lang="en-US" dirty="0"/>
              <a:t>Absolute and Mixed References </a:t>
            </a:r>
            <a:r>
              <a:rPr lang="en-US" b="1" dirty="0">
                <a:solidFill>
                  <a:schemeClr val="accent4"/>
                </a:solidFill>
              </a:rPr>
              <a:t>$</a:t>
            </a:r>
            <a:r>
              <a:rPr lang="en-US" dirty="0"/>
              <a:t> </a:t>
            </a:r>
            <a:r>
              <a:rPr lang="en-US" dirty="0">
                <a:sym typeface="Wingdings" panose="05000000000000000000" pitchFamily="2" charset="2"/>
              </a:rPr>
              <a:t></a:t>
            </a:r>
            <a:r>
              <a:rPr lang="en-US" dirty="0"/>
              <a:t> (</a:t>
            </a:r>
            <a:r>
              <a:rPr lang="en-US" b="1" dirty="0">
                <a:solidFill>
                  <a:schemeClr val="accent4"/>
                </a:solidFill>
              </a:rPr>
              <a:t>$</a:t>
            </a:r>
            <a:r>
              <a:rPr lang="en-US" dirty="0"/>
              <a:t>A</a:t>
            </a:r>
            <a:r>
              <a:rPr lang="en-US" b="1" dirty="0">
                <a:solidFill>
                  <a:schemeClr val="accent4"/>
                </a:solidFill>
              </a:rPr>
              <a:t>$</a:t>
            </a:r>
            <a:r>
              <a:rPr lang="en-US" dirty="0"/>
              <a:t>1) or B</a:t>
            </a:r>
            <a:r>
              <a:rPr lang="en-US" b="1" dirty="0">
                <a:solidFill>
                  <a:schemeClr val="accent4"/>
                </a:solidFill>
              </a:rPr>
              <a:t>$</a:t>
            </a:r>
            <a:r>
              <a:rPr lang="en-US" dirty="0"/>
              <a:t>5,</a:t>
            </a:r>
          </a:p>
          <a:p>
            <a:pPr marL="285750" lvl="2" indent="-285750">
              <a:buFont typeface="Arial" panose="020B0604020202020204" pitchFamily="34" charset="0"/>
              <a:buChar char="•"/>
            </a:pPr>
            <a:r>
              <a:rPr lang="en-US" dirty="0"/>
              <a:t>Reference and Worksheet/Workbook linkage  </a:t>
            </a:r>
            <a:r>
              <a:rPr lang="en-US" b="1" dirty="0">
                <a:solidFill>
                  <a:schemeClr val="accent4"/>
                </a:solidFill>
              </a:rPr>
              <a:t>! </a:t>
            </a:r>
            <a:r>
              <a:rPr lang="en-US" dirty="0"/>
              <a:t> </a:t>
            </a:r>
            <a:r>
              <a:rPr lang="en-US" dirty="0">
                <a:sym typeface="Wingdings" panose="05000000000000000000" pitchFamily="2" charset="2"/>
              </a:rPr>
              <a:t> </a:t>
            </a:r>
            <a:r>
              <a:rPr lang="en-US" dirty="0"/>
              <a:t>=SUM(January:December</a:t>
            </a:r>
            <a:r>
              <a:rPr lang="en-US" b="1" dirty="0">
                <a:solidFill>
                  <a:schemeClr val="accent4"/>
                </a:solidFill>
              </a:rPr>
              <a:t>!</a:t>
            </a:r>
            <a:r>
              <a:rPr lang="en-US" dirty="0"/>
              <a:t>B5) or =January</a:t>
            </a:r>
            <a:r>
              <a:rPr lang="en-US" b="1" dirty="0">
                <a:solidFill>
                  <a:schemeClr val="accent4"/>
                </a:solidFill>
              </a:rPr>
              <a:t>!</a:t>
            </a:r>
            <a:r>
              <a:rPr lang="en-US" dirty="0"/>
              <a:t>D100.</a:t>
            </a:r>
          </a:p>
          <a:p>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32</a:t>
            </a:fld>
            <a:endParaRPr lang="nl-NL"/>
          </a:p>
        </p:txBody>
      </p:sp>
    </p:spTree>
    <p:extLst>
      <p:ext uri="{BB962C8B-B14F-4D97-AF65-F5344CB8AC3E}">
        <p14:creationId xmlns:p14="http://schemas.microsoft.com/office/powerpoint/2010/main" val="692033253"/>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First Statististical Analysis</a:t>
            </a:r>
          </a:p>
        </p:txBody>
      </p:sp>
      <p:sp>
        <p:nvSpPr>
          <p:cNvPr id="8" name="Tijdelijke aanduiding voor verticale tekst 7"/>
          <p:cNvSpPr>
            <a:spLocks noGrp="1"/>
          </p:cNvSpPr>
          <p:nvPr>
            <p:ph type="body" orient="vert" idx="1"/>
          </p:nvPr>
        </p:nvSpPr>
        <p:spPr>
          <a:xfrm>
            <a:off x="404662" y="1252836"/>
            <a:ext cx="7350697" cy="4795836"/>
          </a:xfrm>
        </p:spPr>
        <p:txBody>
          <a:bodyPr>
            <a:normAutofit fontScale="85000" lnSpcReduction="20000"/>
          </a:bodyPr>
          <a:lstStyle/>
          <a:p>
            <a:r>
              <a:rPr lang="en-US" b="1" dirty="0"/>
              <a:t>SUM</a:t>
            </a:r>
            <a:r>
              <a:rPr lang="en-US" dirty="0"/>
              <a:t> – Adds or totals numbers in a column, row, or cells,</a:t>
            </a:r>
          </a:p>
          <a:p>
            <a:r>
              <a:rPr lang="en-US" b="1" dirty="0"/>
              <a:t>AVERAGE</a:t>
            </a:r>
            <a:r>
              <a:rPr lang="en-US" dirty="0"/>
              <a:t> – Averages numbers in a column, row, or cells,</a:t>
            </a:r>
          </a:p>
          <a:p>
            <a:r>
              <a:rPr lang="en-US" b="1" dirty="0"/>
              <a:t>COUNT</a:t>
            </a:r>
            <a:r>
              <a:rPr lang="en-US" dirty="0"/>
              <a:t> – Counts numbers in a column, row, or cells,</a:t>
            </a:r>
          </a:p>
          <a:p>
            <a:r>
              <a:rPr lang="en-US" b="1" dirty="0"/>
              <a:t>COUNTA</a:t>
            </a:r>
            <a:r>
              <a:rPr lang="en-US" dirty="0"/>
              <a:t> – Counts nonblank/empty cells in a column, row, or cells regardless of text, number, or date data types,</a:t>
            </a:r>
          </a:p>
          <a:p>
            <a:r>
              <a:rPr lang="en-US" b="1" dirty="0"/>
              <a:t>MEDIAN –</a:t>
            </a:r>
            <a:r>
              <a:rPr lang="en-US" dirty="0"/>
              <a:t> returns the middle value of a {sorted} list of supplied values </a:t>
            </a:r>
          </a:p>
          <a:p>
            <a:pPr marL="466725" lvl="5" indent="-285750">
              <a:buFont typeface="Courier New" panose="02070309020205020404" pitchFamily="49" charset="0"/>
              <a:buChar char="o"/>
            </a:pPr>
            <a:r>
              <a:rPr lang="en-US" dirty="0"/>
              <a:t>If an odd # of values in the list, then middle number</a:t>
            </a:r>
          </a:p>
          <a:p>
            <a:pPr marL="466725" lvl="5" indent="-285750">
              <a:buFont typeface="Courier New" panose="02070309020205020404" pitchFamily="49" charset="0"/>
              <a:buChar char="o"/>
            </a:pPr>
            <a:r>
              <a:rPr lang="en-US" dirty="0"/>
              <a:t>If an even # of values in the list, then the average of the two middle numbers</a:t>
            </a:r>
          </a:p>
          <a:p>
            <a:r>
              <a:rPr lang="en-US" b="1" dirty="0"/>
              <a:t>MODE.SNGL </a:t>
            </a:r>
            <a:r>
              <a:rPr lang="en-US" dirty="0"/>
              <a:t>– returns the most frequently occurring value of a list of supplied numbers </a:t>
            </a:r>
          </a:p>
          <a:p>
            <a:pPr marL="466725" lvl="5" indent="-285750">
              <a:buFont typeface="Courier New" panose="02070309020205020404" pitchFamily="49" charset="0"/>
              <a:buChar char="o"/>
            </a:pPr>
            <a:r>
              <a:rPr lang="en-US" dirty="0"/>
              <a:t>What if there’s a tie? </a:t>
            </a:r>
            <a:r>
              <a:rPr lang="en-US" dirty="0">
                <a:sym typeface="Wingdings" panose="05000000000000000000" pitchFamily="2" charset="2"/>
              </a:rPr>
              <a:t> first one listed (lowest if sorted)</a:t>
            </a:r>
            <a:endParaRPr lang="en-US" dirty="0"/>
          </a:p>
          <a:p>
            <a:r>
              <a:rPr lang="en-US" b="1" dirty="0"/>
              <a:t>STDEV.S </a:t>
            </a:r>
            <a:r>
              <a:rPr lang="en-US" dirty="0"/>
              <a:t>– returns the standard deviation of a supplied set of values (which represent a sample of a population)</a:t>
            </a:r>
          </a:p>
          <a:p>
            <a:pPr marL="466725" lvl="5" indent="-285750">
              <a:buFont typeface="Courier New" panose="02070309020205020404" pitchFamily="49" charset="0"/>
              <a:buChar char="o"/>
            </a:pPr>
            <a:r>
              <a:rPr lang="en-US" dirty="0"/>
              <a:t>A measure of how spread out the numbers are (square root of the variance)</a:t>
            </a:r>
          </a:p>
          <a:p>
            <a:r>
              <a:rPr lang="en-US" b="1" dirty="0"/>
              <a:t>VAR.S </a:t>
            </a:r>
            <a:r>
              <a:rPr lang="en-US" dirty="0"/>
              <a:t>– returns the variance of a supplied set of values (which represent a sample of a population)</a:t>
            </a:r>
          </a:p>
          <a:p>
            <a:pPr marL="466725" lvl="5" indent="-285750">
              <a:buFont typeface="Courier New" panose="02070309020205020404" pitchFamily="49" charset="0"/>
              <a:buChar char="o"/>
            </a:pPr>
            <a:r>
              <a:rPr lang="en-US" dirty="0"/>
              <a:t>The average of the squared differences from the mean (average)</a:t>
            </a:r>
          </a:p>
          <a:p>
            <a:endParaRPr lang="en-US"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33</a:t>
            </a:fld>
            <a:endParaRPr lang="nl-NL"/>
          </a:p>
        </p:txBody>
      </p:sp>
      <p:pic>
        <p:nvPicPr>
          <p:cNvPr id="3" name="Picture 2">
            <a:extLst>
              <a:ext uri="{FF2B5EF4-FFF2-40B4-BE49-F238E27FC236}">
                <a16:creationId xmlns:a16="http://schemas.microsoft.com/office/drawing/2014/main" id="{C7B464D5-FE12-0DA3-E79D-CEDAD1A44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367" y="2423870"/>
            <a:ext cx="3745349" cy="2010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53781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First Statististical Analysis</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34</a:t>
            </a:fld>
            <a:endParaRPr lang="nl-NL"/>
          </a:p>
        </p:txBody>
      </p:sp>
      <p:sp>
        <p:nvSpPr>
          <p:cNvPr id="6" name="Tijdelijke aanduiding voor verticale tekst 7">
            <a:extLst>
              <a:ext uri="{FF2B5EF4-FFF2-40B4-BE49-F238E27FC236}">
                <a16:creationId xmlns:a16="http://schemas.microsoft.com/office/drawing/2014/main" id="{CF97DA25-2DBC-8520-77AF-4A02001932C7}"/>
              </a:ext>
            </a:extLst>
          </p:cNvPr>
          <p:cNvSpPr>
            <a:spLocks noGrp="1"/>
          </p:cNvSpPr>
          <p:nvPr>
            <p:ph type="body" orient="vert" idx="1"/>
          </p:nvPr>
        </p:nvSpPr>
        <p:spPr>
          <a:xfrm>
            <a:off x="404662" y="1252836"/>
            <a:ext cx="10951097" cy="4795836"/>
          </a:xfrm>
        </p:spPr>
        <p:txBody>
          <a:bodyPr>
            <a:normAutofit/>
          </a:bodyPr>
          <a:lstStyle/>
          <a:p>
            <a:pPr lvl="3"/>
            <a:r>
              <a:rPr lang="nl-NL" dirty="0"/>
              <a:t>Example</a:t>
            </a:r>
          </a:p>
          <a:p>
            <a:pPr marL="0" indent="0">
              <a:buNone/>
            </a:pPr>
            <a:endParaRPr lang="en-US" sz="1600" dirty="0"/>
          </a:p>
          <a:p>
            <a:endParaRPr lang="en-US" sz="1600" dirty="0"/>
          </a:p>
          <a:p>
            <a:pPr marL="0" indent="0">
              <a:buNone/>
            </a:pPr>
            <a:endParaRPr lang="en-US" sz="1600" dirty="0"/>
          </a:p>
          <a:p>
            <a:pPr fontAlgn="base"/>
            <a:endParaRPr lang="en-US" b="1" u="sng" dirty="0"/>
          </a:p>
          <a:p>
            <a:pPr lvl="3"/>
            <a:endParaRPr lang="nl-NL" dirty="0"/>
          </a:p>
          <a:p>
            <a:pPr lvl="2"/>
            <a:endParaRPr lang="nl-NL" dirty="0"/>
          </a:p>
        </p:txBody>
      </p:sp>
      <p:pic>
        <p:nvPicPr>
          <p:cNvPr id="11" name="Picture 10">
            <a:extLst>
              <a:ext uri="{FF2B5EF4-FFF2-40B4-BE49-F238E27FC236}">
                <a16:creationId xmlns:a16="http://schemas.microsoft.com/office/drawing/2014/main" id="{C9B7EA10-4A1D-2D72-F031-B3A7FCFD4F11}"/>
              </a:ext>
            </a:extLst>
          </p:cNvPr>
          <p:cNvPicPr>
            <a:picLocks noChangeAspect="1"/>
          </p:cNvPicPr>
          <p:nvPr/>
        </p:nvPicPr>
        <p:blipFill>
          <a:blip r:embed="rId2"/>
          <a:stretch>
            <a:fillRect/>
          </a:stretch>
        </p:blipFill>
        <p:spPr>
          <a:xfrm>
            <a:off x="1513461" y="1795666"/>
            <a:ext cx="9171428" cy="3266667"/>
          </a:xfrm>
          <a:prstGeom prst="rect">
            <a:avLst/>
          </a:prstGeom>
        </p:spPr>
      </p:pic>
      <p:sp>
        <p:nvSpPr>
          <p:cNvPr id="3" name="Parchemin : vertical 2">
            <a:extLst>
              <a:ext uri="{FF2B5EF4-FFF2-40B4-BE49-F238E27FC236}">
                <a16:creationId xmlns:a16="http://schemas.microsoft.com/office/drawing/2014/main" id="{DE8CEC51-435B-05CF-30B4-625BB2E62952}"/>
              </a:ext>
            </a:extLst>
          </p:cNvPr>
          <p:cNvSpPr/>
          <p:nvPr/>
        </p:nvSpPr>
        <p:spPr>
          <a:xfrm>
            <a:off x="8956697" y="423158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45151619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Intermediate Statististical Analysis</a:t>
            </a:r>
          </a:p>
        </p:txBody>
      </p:sp>
      <p:sp>
        <p:nvSpPr>
          <p:cNvPr id="8" name="Tijdelijke aanduiding voor verticale tekst 7"/>
          <p:cNvSpPr>
            <a:spLocks noGrp="1"/>
          </p:cNvSpPr>
          <p:nvPr>
            <p:ph type="body" orient="vert" idx="1"/>
          </p:nvPr>
        </p:nvSpPr>
        <p:spPr/>
        <p:txBody>
          <a:bodyPr>
            <a:normAutofit/>
          </a:bodyPr>
          <a:lstStyle/>
          <a:p>
            <a:r>
              <a:rPr lang="en-US" b="1" dirty="0"/>
              <a:t>SUMIFS</a:t>
            </a:r>
            <a:r>
              <a:rPr lang="en-US" dirty="0"/>
              <a:t> – Adds or totals numbers in a column, row, or cells, that meet multiple conditions</a:t>
            </a:r>
          </a:p>
          <a:p>
            <a:r>
              <a:rPr lang="en-US" b="1" dirty="0"/>
              <a:t>AVERAGEIFS</a:t>
            </a:r>
            <a:r>
              <a:rPr lang="en-US" dirty="0"/>
              <a:t> – Averages numbers in a column, row, or cells, that meet a multiple conditions</a:t>
            </a:r>
          </a:p>
          <a:p>
            <a:r>
              <a:rPr lang="en-US" b="1" dirty="0"/>
              <a:t>COUNTIF</a:t>
            </a:r>
            <a:r>
              <a:rPr lang="en-US" dirty="0"/>
              <a:t> – Counts numbers in a column, row, or cells, that meet a single condition</a:t>
            </a:r>
          </a:p>
          <a:p>
            <a:r>
              <a:rPr lang="en-US" b="1" dirty="0"/>
              <a:t>IF</a:t>
            </a:r>
            <a:r>
              <a:rPr lang="en-US" dirty="0"/>
              <a:t> – Returns TRUE if logical condition is met </a:t>
            </a:r>
          </a:p>
          <a:p>
            <a:r>
              <a:rPr lang="en-US" b="1" dirty="0"/>
              <a:t>AND –</a:t>
            </a:r>
            <a:r>
              <a:rPr lang="en-US" dirty="0"/>
              <a:t> Return TRUE if </a:t>
            </a:r>
            <a:r>
              <a:rPr lang="en-US" sz="1800" dirty="0"/>
              <a:t>all logical conditions are true</a:t>
            </a:r>
          </a:p>
          <a:p>
            <a:r>
              <a:rPr lang="en-US" b="1" dirty="0"/>
              <a:t>OR</a:t>
            </a:r>
            <a:r>
              <a:rPr lang="en-US" dirty="0"/>
              <a:t>– Returns TRUE if one or more conditions is true</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35</a:t>
            </a:fld>
            <a:endParaRPr lang="nl-NL"/>
          </a:p>
        </p:txBody>
      </p:sp>
    </p:spTree>
    <p:extLst>
      <p:ext uri="{BB962C8B-B14F-4D97-AF65-F5344CB8AC3E}">
        <p14:creationId xmlns:p14="http://schemas.microsoft.com/office/powerpoint/2010/main" val="3616777141"/>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Intermediate Statististical Analysis</a:t>
            </a:r>
          </a:p>
        </p:txBody>
      </p:sp>
      <p:sp>
        <p:nvSpPr>
          <p:cNvPr id="8" name="Tijdelijke aanduiding voor verticale tekst 7"/>
          <p:cNvSpPr>
            <a:spLocks noGrp="1"/>
          </p:cNvSpPr>
          <p:nvPr>
            <p:ph type="body" orient="vert" idx="1"/>
          </p:nvPr>
        </p:nvSpPr>
        <p:spPr>
          <a:xfrm>
            <a:off x="404662" y="1153444"/>
            <a:ext cx="11389023" cy="4795836"/>
          </a:xfrm>
        </p:spPr>
        <p:txBody>
          <a:bodyPr>
            <a:normAutofit/>
          </a:bodyPr>
          <a:lstStyle/>
          <a:p>
            <a:pPr marL="0" indent="0">
              <a:buNone/>
            </a:pPr>
            <a:r>
              <a:rPr lang="en-US" b="1" dirty="0"/>
              <a:t>Example : AnimalsIntFunctions.xlsx</a:t>
            </a:r>
          </a:p>
          <a:p>
            <a:pPr marL="0" indent="0">
              <a:buNone/>
            </a:pPr>
            <a:endParaRPr lang="en-US" dirty="0"/>
          </a:p>
          <a:p>
            <a:pPr marL="0" indent="0">
              <a:buNone/>
            </a:pPr>
            <a:endParaRPr lang="en-US"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36</a:t>
            </a:fld>
            <a:endParaRPr lang="nl-NL"/>
          </a:p>
        </p:txBody>
      </p:sp>
      <p:pic>
        <p:nvPicPr>
          <p:cNvPr id="4" name="Picture 3">
            <a:extLst>
              <a:ext uri="{FF2B5EF4-FFF2-40B4-BE49-F238E27FC236}">
                <a16:creationId xmlns:a16="http://schemas.microsoft.com/office/drawing/2014/main" id="{70C7FAD3-8FF4-4FB1-00FD-FFDA1F3EEEF0}"/>
              </a:ext>
            </a:extLst>
          </p:cNvPr>
          <p:cNvPicPr>
            <a:picLocks noChangeAspect="1"/>
          </p:cNvPicPr>
          <p:nvPr/>
        </p:nvPicPr>
        <p:blipFill>
          <a:blip r:embed="rId2"/>
          <a:stretch>
            <a:fillRect/>
          </a:stretch>
        </p:blipFill>
        <p:spPr>
          <a:xfrm>
            <a:off x="0" y="1412776"/>
            <a:ext cx="12198350" cy="5123307"/>
          </a:xfrm>
          <a:prstGeom prst="rect">
            <a:avLst/>
          </a:prstGeom>
        </p:spPr>
      </p:pic>
      <p:sp>
        <p:nvSpPr>
          <p:cNvPr id="3" name="Parchemin : vertical 2">
            <a:extLst>
              <a:ext uri="{FF2B5EF4-FFF2-40B4-BE49-F238E27FC236}">
                <a16:creationId xmlns:a16="http://schemas.microsoft.com/office/drawing/2014/main" id="{72B5A389-E043-A16B-3404-44861752E12B}"/>
              </a:ext>
            </a:extLst>
          </p:cNvPr>
          <p:cNvSpPr/>
          <p:nvPr/>
        </p:nvSpPr>
        <p:spPr>
          <a:xfrm>
            <a:off x="6459215" y="4575696"/>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416641827"/>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Exploration</a:t>
            </a:r>
          </a:p>
        </p:txBody>
      </p:sp>
      <p:sp>
        <p:nvSpPr>
          <p:cNvPr id="8" name="Tijdelijke aanduiding voor verticale tekst 7"/>
          <p:cNvSpPr>
            <a:spLocks noGrp="1"/>
          </p:cNvSpPr>
          <p:nvPr>
            <p:ph type="body" orient="vert" idx="1"/>
          </p:nvPr>
        </p:nvSpPr>
        <p:spPr/>
        <p:txBody>
          <a:bodyPr/>
          <a:lstStyle/>
          <a:p>
            <a:pPr lvl="3"/>
            <a:r>
              <a:rPr lang="nl-NL" dirty="0"/>
              <a:t>What is Data Exploration?</a:t>
            </a:r>
          </a:p>
          <a:p>
            <a:pPr lvl="3"/>
            <a:r>
              <a:rPr lang="en-US" b="0" dirty="0"/>
              <a:t>Data exploration refers to the initial step in data analysis in which data analysts use data visualization and statistical techniques to describe dataset characterizations, such as size, quantity, and accuracy, in order to better understand the nature of the data.</a:t>
            </a:r>
          </a:p>
          <a:p>
            <a:pPr lvl="3"/>
            <a:endParaRPr lang="nl-NL" dirty="0"/>
          </a:p>
          <a:p>
            <a:pPr lvl="3"/>
            <a:r>
              <a:rPr lang="nl-NL" dirty="0"/>
              <a:t>Analyze Data Feature in Excel</a:t>
            </a:r>
          </a:p>
          <a:p>
            <a:pPr lvl="2"/>
            <a:r>
              <a:rPr lang="en-US" dirty="0"/>
              <a:t>Excel’s </a:t>
            </a:r>
            <a:r>
              <a:rPr lang="en-US" b="1" dirty="0"/>
              <a:t>Analyze Data</a:t>
            </a:r>
            <a:r>
              <a:rPr lang="en-US" dirty="0"/>
              <a:t> function is a powerful and easy-to-use tool for exploring data or data analytics. It can quickly identify relationships between variables and produce helpful visualizations. </a:t>
            </a:r>
            <a:endParaRPr lang="nl-NL" dirty="0"/>
          </a:p>
          <a:p>
            <a:pPr lvl="1"/>
            <a:endParaRPr lang="nl-NL" dirty="0"/>
          </a:p>
          <a:p>
            <a:pPr lvl="1"/>
            <a:endParaRPr lang="nl-NL" b="1" dirty="0"/>
          </a:p>
          <a:p>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37</a:t>
            </a:fld>
            <a:endParaRPr lang="nl-NL"/>
          </a:p>
        </p:txBody>
      </p:sp>
      <p:pic>
        <p:nvPicPr>
          <p:cNvPr id="4" name="Picture 3" descr="Graphical user interface, application, table, Excel&#10;&#10;Description automatically generated">
            <a:extLst>
              <a:ext uri="{FF2B5EF4-FFF2-40B4-BE49-F238E27FC236}">
                <a16:creationId xmlns:a16="http://schemas.microsoft.com/office/drawing/2014/main" id="{5A36B4F8-62CF-151B-4D70-F1C21A121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919" y="4005064"/>
            <a:ext cx="4867300" cy="1849574"/>
          </a:xfrm>
          <a:prstGeom prst="rect">
            <a:avLst/>
          </a:prstGeom>
        </p:spPr>
      </p:pic>
    </p:spTree>
    <p:extLst>
      <p:ext uri="{BB962C8B-B14F-4D97-AF65-F5344CB8AC3E}">
        <p14:creationId xmlns:p14="http://schemas.microsoft.com/office/powerpoint/2010/main" val="4202609091"/>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200" dirty="0"/>
              <a:t>Data Exploration</a:t>
            </a:r>
            <a:endParaRPr lang="nl-NL" sz="3100" dirty="0"/>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Example 1 : </a:t>
            </a:r>
            <a:r>
              <a:rPr lang="fr-FR" b="1" dirty="0"/>
              <a:t>Automobile Data</a:t>
            </a:r>
            <a:r>
              <a:rPr lang="nl-NL" dirty="0"/>
              <a:t> (mpg.csv)</a:t>
            </a:r>
          </a:p>
          <a:p>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38</a:t>
            </a:fld>
            <a:endParaRPr lang="nl-NL"/>
          </a:p>
        </p:txBody>
      </p:sp>
      <p:pic>
        <p:nvPicPr>
          <p:cNvPr id="11" name="Picture 10">
            <a:extLst>
              <a:ext uri="{FF2B5EF4-FFF2-40B4-BE49-F238E27FC236}">
                <a16:creationId xmlns:a16="http://schemas.microsoft.com/office/drawing/2014/main" id="{38E07788-3D1E-0549-5FE9-2F22E8BB55AC}"/>
              </a:ext>
            </a:extLst>
          </p:cNvPr>
          <p:cNvPicPr>
            <a:picLocks noChangeAspect="1"/>
          </p:cNvPicPr>
          <p:nvPr/>
        </p:nvPicPr>
        <p:blipFill>
          <a:blip r:embed="rId2"/>
          <a:stretch>
            <a:fillRect/>
          </a:stretch>
        </p:blipFill>
        <p:spPr>
          <a:xfrm>
            <a:off x="197563" y="1585492"/>
            <a:ext cx="11803224" cy="4795836"/>
          </a:xfrm>
          <a:prstGeom prst="rect">
            <a:avLst/>
          </a:prstGeom>
        </p:spPr>
      </p:pic>
      <p:sp>
        <p:nvSpPr>
          <p:cNvPr id="12" name="Rectangle 11">
            <a:extLst>
              <a:ext uri="{FF2B5EF4-FFF2-40B4-BE49-F238E27FC236}">
                <a16:creationId xmlns:a16="http://schemas.microsoft.com/office/drawing/2014/main" id="{12C9CD8B-78B7-E2A5-EFAE-3E9C716C4D0B}"/>
              </a:ext>
            </a:extLst>
          </p:cNvPr>
          <p:cNvSpPr/>
          <p:nvPr/>
        </p:nvSpPr>
        <p:spPr>
          <a:xfrm>
            <a:off x="10419655" y="1585492"/>
            <a:ext cx="576064" cy="54736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Parchemin : vertical 2">
            <a:extLst>
              <a:ext uri="{FF2B5EF4-FFF2-40B4-BE49-F238E27FC236}">
                <a16:creationId xmlns:a16="http://schemas.microsoft.com/office/drawing/2014/main" id="{8451A209-6C10-984F-6383-9FC608E1547A}"/>
              </a:ext>
            </a:extLst>
          </p:cNvPr>
          <p:cNvSpPr/>
          <p:nvPr/>
        </p:nvSpPr>
        <p:spPr>
          <a:xfrm>
            <a:off x="9915599" y="4293096"/>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651639014"/>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52F970-7995-B5C8-271E-653AF841EA74}"/>
              </a:ext>
            </a:extLst>
          </p:cNvPr>
          <p:cNvPicPr>
            <a:picLocks noChangeAspect="1"/>
          </p:cNvPicPr>
          <p:nvPr/>
        </p:nvPicPr>
        <p:blipFill>
          <a:blip r:embed="rId2"/>
          <a:stretch>
            <a:fillRect/>
          </a:stretch>
        </p:blipFill>
        <p:spPr>
          <a:xfrm>
            <a:off x="391204" y="1523905"/>
            <a:ext cx="5716127" cy="4641400"/>
          </a:xfrm>
          <a:prstGeom prst="rect">
            <a:avLst/>
          </a:prstGeom>
        </p:spPr>
      </p:pic>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200" dirty="0"/>
              <a:t>Data Exploration</a:t>
            </a:r>
            <a:endParaRPr lang="nl-NL" sz="3100" dirty="0"/>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Example 1 : </a:t>
            </a:r>
            <a:r>
              <a:rPr lang="fr-FR" b="1" dirty="0"/>
              <a:t>Automobile Data</a:t>
            </a:r>
            <a:r>
              <a:rPr lang="nl-NL" dirty="0"/>
              <a:t> (mpg.csv)</a:t>
            </a:r>
          </a:p>
          <a:p>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39</a:t>
            </a:fld>
            <a:endParaRPr lang="nl-NL"/>
          </a:p>
        </p:txBody>
      </p:sp>
      <p:sp>
        <p:nvSpPr>
          <p:cNvPr id="12" name="Rectangle 11">
            <a:extLst>
              <a:ext uri="{FF2B5EF4-FFF2-40B4-BE49-F238E27FC236}">
                <a16:creationId xmlns:a16="http://schemas.microsoft.com/office/drawing/2014/main" id="{12C9CD8B-78B7-E2A5-EFAE-3E9C716C4D0B}"/>
              </a:ext>
            </a:extLst>
          </p:cNvPr>
          <p:cNvSpPr/>
          <p:nvPr/>
        </p:nvSpPr>
        <p:spPr>
          <a:xfrm>
            <a:off x="626567" y="1884044"/>
            <a:ext cx="2088232" cy="2618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Picture 5">
            <a:extLst>
              <a:ext uri="{FF2B5EF4-FFF2-40B4-BE49-F238E27FC236}">
                <a16:creationId xmlns:a16="http://schemas.microsoft.com/office/drawing/2014/main" id="{DE89D178-1848-22D5-8E82-3DE442BB4E46}"/>
              </a:ext>
            </a:extLst>
          </p:cNvPr>
          <p:cNvPicPr>
            <a:picLocks noChangeAspect="1"/>
          </p:cNvPicPr>
          <p:nvPr/>
        </p:nvPicPr>
        <p:blipFill>
          <a:blip r:embed="rId3"/>
          <a:stretch>
            <a:fillRect/>
          </a:stretch>
        </p:blipFill>
        <p:spPr>
          <a:xfrm>
            <a:off x="6120789" y="1523905"/>
            <a:ext cx="5904098" cy="4749217"/>
          </a:xfrm>
          <a:prstGeom prst="rect">
            <a:avLst/>
          </a:prstGeom>
        </p:spPr>
      </p:pic>
      <p:sp>
        <p:nvSpPr>
          <p:cNvPr id="9" name="Rectangle 8">
            <a:extLst>
              <a:ext uri="{FF2B5EF4-FFF2-40B4-BE49-F238E27FC236}">
                <a16:creationId xmlns:a16="http://schemas.microsoft.com/office/drawing/2014/main" id="{6DBD0D2E-FAB9-7075-4D3F-6FD24CE7DF7E}"/>
              </a:ext>
            </a:extLst>
          </p:cNvPr>
          <p:cNvSpPr/>
          <p:nvPr/>
        </p:nvSpPr>
        <p:spPr>
          <a:xfrm>
            <a:off x="6329236" y="1825070"/>
            <a:ext cx="2088232" cy="26184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6161344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Introduction</a:t>
            </a:r>
          </a:p>
        </p:txBody>
      </p:sp>
      <p:sp>
        <p:nvSpPr>
          <p:cNvPr id="8" name="Tijdelijke aanduiding voor verticale tekst 7"/>
          <p:cNvSpPr>
            <a:spLocks noGrp="1"/>
          </p:cNvSpPr>
          <p:nvPr>
            <p:ph type="body" orient="vert" idx="1"/>
          </p:nvPr>
        </p:nvSpPr>
        <p:spPr>
          <a:xfrm>
            <a:off x="404662" y="1412776"/>
            <a:ext cx="5694513" cy="4795836"/>
          </a:xfrm>
        </p:spPr>
        <p:txBody>
          <a:bodyPr/>
          <a:lstStyle/>
          <a:p>
            <a:pPr lvl="3"/>
            <a:r>
              <a:rPr lang="nl-NL" dirty="0"/>
              <a:t>What is Excel ?</a:t>
            </a:r>
          </a:p>
          <a:p>
            <a:pPr lvl="2"/>
            <a:r>
              <a:rPr lang="en-US" dirty="0"/>
              <a:t>Microsoft Excel is a spreadsheet developed by Microsoft for Windows, macOS, Android and iOS.</a:t>
            </a:r>
          </a:p>
          <a:p>
            <a:pPr lvl="2"/>
            <a:r>
              <a:rPr lang="en-US" dirty="0"/>
              <a:t>It features calculation or computation capabilities, graphing tools, pivot tables, and a macro programming language called Visual Basic for Applications (VBA)</a:t>
            </a:r>
          </a:p>
          <a:p>
            <a:pPr lvl="2"/>
            <a:r>
              <a:rPr lang="en-US" dirty="0"/>
              <a:t>Excel forms part of the Microsoft Office suite of software.</a:t>
            </a:r>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a:t>
            </a:fld>
            <a:endParaRPr lang="nl-NL"/>
          </a:p>
        </p:txBody>
      </p:sp>
      <p:pic>
        <p:nvPicPr>
          <p:cNvPr id="4" name="Picture 3" descr="Graphical user interface, application, table, Excel&#10;&#10;Description automatically generated">
            <a:extLst>
              <a:ext uri="{FF2B5EF4-FFF2-40B4-BE49-F238E27FC236}">
                <a16:creationId xmlns:a16="http://schemas.microsoft.com/office/drawing/2014/main" id="{94672A70-9874-F5D3-4661-673C37BC0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159" y="2542938"/>
            <a:ext cx="5470238" cy="3466763"/>
          </a:xfrm>
          <a:prstGeom prst="rect">
            <a:avLst/>
          </a:prstGeom>
        </p:spPr>
      </p:pic>
      <p:pic>
        <p:nvPicPr>
          <p:cNvPr id="6" name="Graphic 5">
            <a:extLst>
              <a:ext uri="{FF2B5EF4-FFF2-40B4-BE49-F238E27FC236}">
                <a16:creationId xmlns:a16="http://schemas.microsoft.com/office/drawing/2014/main" id="{489245FD-360D-559A-4064-EF80EC50D5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32784" y="836712"/>
            <a:ext cx="1598073" cy="1486418"/>
          </a:xfrm>
          <a:prstGeom prst="rect">
            <a:avLst/>
          </a:prstGeom>
        </p:spPr>
      </p:pic>
    </p:spTree>
    <p:extLst>
      <p:ext uri="{BB962C8B-B14F-4D97-AF65-F5344CB8AC3E}">
        <p14:creationId xmlns:p14="http://schemas.microsoft.com/office/powerpoint/2010/main" val="2284280595"/>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fontScale="90000"/>
          </a:bodyPr>
          <a:lstStyle/>
          <a:p>
            <a:pPr>
              <a:lnSpc>
                <a:spcPct val="90000"/>
              </a:lnSpc>
            </a:pPr>
            <a:r>
              <a:rPr lang="nl-NL" sz="3200" dirty="0"/>
              <a:t>Data Exploration</a:t>
            </a:r>
            <a:endParaRPr lang="nl-NL" sz="3100" dirty="0"/>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nl-NL" dirty="0"/>
              <a:t>Example 2 : </a:t>
            </a:r>
            <a:r>
              <a:rPr lang="fr-FR" b="1" dirty="0"/>
              <a:t>Tips</a:t>
            </a:r>
            <a:r>
              <a:rPr lang="nl-NL" dirty="0"/>
              <a:t> (tips.csv)</a:t>
            </a:r>
          </a:p>
          <a:p>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40</a:t>
            </a:fld>
            <a:endParaRPr lang="nl-NL"/>
          </a:p>
        </p:txBody>
      </p:sp>
      <p:pic>
        <p:nvPicPr>
          <p:cNvPr id="11" name="Picture 10">
            <a:extLst>
              <a:ext uri="{FF2B5EF4-FFF2-40B4-BE49-F238E27FC236}">
                <a16:creationId xmlns:a16="http://schemas.microsoft.com/office/drawing/2014/main" id="{D52CFEBE-C595-B474-B154-78E9D179F261}"/>
              </a:ext>
            </a:extLst>
          </p:cNvPr>
          <p:cNvPicPr>
            <a:picLocks noChangeAspect="1"/>
          </p:cNvPicPr>
          <p:nvPr/>
        </p:nvPicPr>
        <p:blipFill>
          <a:blip r:embed="rId2"/>
          <a:stretch>
            <a:fillRect/>
          </a:stretch>
        </p:blipFill>
        <p:spPr>
          <a:xfrm>
            <a:off x="914599" y="1698955"/>
            <a:ext cx="4286848" cy="4382112"/>
          </a:xfrm>
          <a:prstGeom prst="rect">
            <a:avLst/>
          </a:prstGeom>
        </p:spPr>
      </p:pic>
      <p:pic>
        <p:nvPicPr>
          <p:cNvPr id="14" name="Picture 13">
            <a:extLst>
              <a:ext uri="{FF2B5EF4-FFF2-40B4-BE49-F238E27FC236}">
                <a16:creationId xmlns:a16="http://schemas.microsoft.com/office/drawing/2014/main" id="{A9AF96B7-46B5-56B8-CF40-58FDFB9DFDFD}"/>
              </a:ext>
            </a:extLst>
          </p:cNvPr>
          <p:cNvPicPr>
            <a:picLocks noChangeAspect="1"/>
          </p:cNvPicPr>
          <p:nvPr/>
        </p:nvPicPr>
        <p:blipFill>
          <a:blip r:embed="rId3"/>
          <a:stretch>
            <a:fillRect/>
          </a:stretch>
        </p:blipFill>
        <p:spPr>
          <a:xfrm>
            <a:off x="6163972" y="2204864"/>
            <a:ext cx="5832784" cy="2307806"/>
          </a:xfrm>
          <a:prstGeom prst="rect">
            <a:avLst/>
          </a:prstGeom>
        </p:spPr>
      </p:pic>
      <p:sp>
        <p:nvSpPr>
          <p:cNvPr id="15" name="Rectangle 14">
            <a:extLst>
              <a:ext uri="{FF2B5EF4-FFF2-40B4-BE49-F238E27FC236}">
                <a16:creationId xmlns:a16="http://schemas.microsoft.com/office/drawing/2014/main" id="{B50B84AE-A720-0724-4283-46FCD378A550}"/>
              </a:ext>
            </a:extLst>
          </p:cNvPr>
          <p:cNvSpPr/>
          <p:nvPr/>
        </p:nvSpPr>
        <p:spPr>
          <a:xfrm>
            <a:off x="6315199" y="2420888"/>
            <a:ext cx="1296144" cy="3600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7" name="TextBox 16">
            <a:extLst>
              <a:ext uri="{FF2B5EF4-FFF2-40B4-BE49-F238E27FC236}">
                <a16:creationId xmlns:a16="http://schemas.microsoft.com/office/drawing/2014/main" id="{B96D3E9E-6A8D-575E-7B56-940F657F65CB}"/>
              </a:ext>
            </a:extLst>
          </p:cNvPr>
          <p:cNvSpPr txBox="1"/>
          <p:nvPr/>
        </p:nvSpPr>
        <p:spPr>
          <a:xfrm>
            <a:off x="6747247" y="5773290"/>
            <a:ext cx="4921121" cy="261610"/>
          </a:xfrm>
          <a:prstGeom prst="rect">
            <a:avLst/>
          </a:prstGeom>
          <a:noFill/>
        </p:spPr>
        <p:txBody>
          <a:bodyPr wrap="square">
            <a:spAutoFit/>
          </a:bodyPr>
          <a:lstStyle/>
          <a:p>
            <a:r>
              <a:rPr lang="fr-FR" sz="1100" dirty="0"/>
              <a:t>Data Source : https://github.com/mwaskom/seaborn-data</a:t>
            </a:r>
          </a:p>
        </p:txBody>
      </p:sp>
    </p:spTree>
    <p:extLst>
      <p:ext uri="{BB962C8B-B14F-4D97-AF65-F5344CB8AC3E}">
        <p14:creationId xmlns:p14="http://schemas.microsoft.com/office/powerpoint/2010/main" val="2861345401"/>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a:bodyPr>
          <a:lstStyle/>
          <a:p>
            <a:pPr lvl="3"/>
            <a:r>
              <a:rPr lang="nl-NL" dirty="0"/>
              <a:t>What is Data Visualization ?</a:t>
            </a:r>
          </a:p>
          <a:p>
            <a:pPr marL="0" indent="0">
              <a:buNone/>
            </a:pPr>
            <a:r>
              <a:rPr lang="en-US" sz="1600" dirty="0"/>
              <a:t>The process of displaying data (often in large quantities) in a meaningful fashion to provide insights that will support better decisions. </a:t>
            </a:r>
          </a:p>
          <a:p>
            <a:pPr lvl="1"/>
            <a:r>
              <a:rPr lang="en-US" dirty="0"/>
              <a:t>Data visualization improves decision-making, provides managers with better analysis capabilities that improves collaboration and information sharing.</a:t>
            </a:r>
          </a:p>
          <a:p>
            <a:pPr lvl="3"/>
            <a:r>
              <a:rPr lang="en-US" dirty="0"/>
              <a:t>Tabular vs. Visual Data Analysis</a:t>
            </a:r>
          </a:p>
          <a:p>
            <a:pPr lvl="3"/>
            <a:r>
              <a:rPr lang="en-US" sz="1600" dirty="0"/>
              <a:t>Tabular data </a:t>
            </a:r>
            <a:r>
              <a:rPr lang="en-US" sz="1600" b="0" dirty="0"/>
              <a:t>can be used to determine exactly how many units of a certain product were sold in a particular month, or to compare one month to another. </a:t>
            </a:r>
          </a:p>
          <a:p>
            <a:pPr lvl="3"/>
            <a:r>
              <a:rPr lang="en-US" sz="1600" b="0" dirty="0"/>
              <a:t>For example, we see that sales of product A dropped in February, specifically by 6.7% (computed as 1 – B3/B2). Beyond such calculations, however, it is difficult to draw big picture conclusions</a:t>
            </a:r>
          </a:p>
          <a:p>
            <a:pPr lvl="3"/>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41</a:t>
            </a:fld>
            <a:endParaRPr lang="nl-NL"/>
          </a:p>
        </p:txBody>
      </p:sp>
      <p:pic>
        <p:nvPicPr>
          <p:cNvPr id="3" name="Picture 2" descr="BA2-Figure-3.1-Monthly-Prod.png">
            <a:extLst>
              <a:ext uri="{FF2B5EF4-FFF2-40B4-BE49-F238E27FC236}">
                <a16:creationId xmlns:a16="http://schemas.microsoft.com/office/drawing/2014/main" id="{326DCF22-4C80-0D99-6B50-958A6AB37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943" y="4292015"/>
            <a:ext cx="4011342" cy="2161321"/>
          </a:xfrm>
          <a:prstGeom prst="rect">
            <a:avLst/>
          </a:prstGeom>
        </p:spPr>
      </p:pic>
    </p:spTree>
    <p:extLst>
      <p:ext uri="{BB962C8B-B14F-4D97-AF65-F5344CB8AC3E}">
        <p14:creationId xmlns:p14="http://schemas.microsoft.com/office/powerpoint/2010/main" val="2222067483"/>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a:bodyPr>
          <a:lstStyle/>
          <a:p>
            <a:pPr lvl="3"/>
            <a:r>
              <a:rPr lang="en-US" dirty="0"/>
              <a:t>Tabular vs. Visual Data Analysis</a:t>
            </a:r>
          </a:p>
          <a:p>
            <a:pPr lvl="3"/>
            <a:r>
              <a:rPr lang="en-US" sz="1600" b="0" dirty="0"/>
              <a:t>A </a:t>
            </a:r>
            <a:r>
              <a:rPr lang="en-US" sz="1600" dirty="0"/>
              <a:t>Visual Chart </a:t>
            </a:r>
            <a:r>
              <a:rPr lang="en-US" sz="1600" b="0" dirty="0"/>
              <a:t>provides the means to :</a:t>
            </a:r>
          </a:p>
          <a:p>
            <a:pPr lvl="1"/>
            <a:r>
              <a:rPr lang="en-US" dirty="0"/>
              <a:t>Easily compare overall sales of different products (Product C sells the least, for example); </a:t>
            </a:r>
          </a:p>
          <a:p>
            <a:pPr lvl="1"/>
            <a:r>
              <a:rPr lang="en-US" dirty="0"/>
              <a:t>Identify trends (sales of Product D are increasing), other patterns (sales of Product C is relatively stable while sales of Product B fluctuates more over time), and exceptions (Product E’s sales fell considerably in September). </a:t>
            </a:r>
          </a:p>
          <a:p>
            <a:pPr lvl="3"/>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42</a:t>
            </a:fld>
            <a:endParaRPr lang="nl-NL"/>
          </a:p>
        </p:txBody>
      </p:sp>
      <p:pic>
        <p:nvPicPr>
          <p:cNvPr id="4" name="Picture 3" descr="BA2-Figure-3.2--Chart-of-Mo.png">
            <a:extLst>
              <a:ext uri="{FF2B5EF4-FFF2-40B4-BE49-F238E27FC236}">
                <a16:creationId xmlns:a16="http://schemas.microsoft.com/office/drawing/2014/main" id="{D26A3310-DC21-2244-48D2-102992068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295" y="3068960"/>
            <a:ext cx="4317759" cy="3240360"/>
          </a:xfrm>
          <a:prstGeom prst="rect">
            <a:avLst/>
          </a:prstGeom>
        </p:spPr>
      </p:pic>
    </p:spTree>
    <p:extLst>
      <p:ext uri="{BB962C8B-B14F-4D97-AF65-F5344CB8AC3E}">
        <p14:creationId xmlns:p14="http://schemas.microsoft.com/office/powerpoint/2010/main" val="1501766686"/>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lnSpcReduction="10000"/>
          </a:bodyPr>
          <a:lstStyle/>
          <a:p>
            <a:pPr lvl="3"/>
            <a:r>
              <a:rPr lang="nl-NL" dirty="0"/>
              <a:t>Conditional Formatting</a:t>
            </a:r>
          </a:p>
          <a:p>
            <a:pPr lvl="3"/>
            <a:r>
              <a:rPr lang="en-US" b="0" dirty="0"/>
              <a:t>Conditional formatting makes it easy to highlight certain values or make cells easy to identify. This changes the appearance of a cell range based on a condition (or criteria). You can use conditional formatting to highlight cells that contain values which meet a certain condition. Or you can format a whole cell range and vary the exact format as the value of each cell varies.</a:t>
            </a:r>
          </a:p>
          <a:p>
            <a:pPr lvl="3"/>
            <a:endParaRPr lang="en-US" b="0" dirty="0"/>
          </a:p>
          <a:p>
            <a:pPr lvl="3"/>
            <a:endParaRPr lang="en-US" b="0" dirty="0"/>
          </a:p>
          <a:p>
            <a:pPr lvl="3"/>
            <a:r>
              <a:rPr lang="en-US" b="0" dirty="0"/>
              <a:t>Temperature information with conditional formatting applied that shows top 10% and bottom 10% values</a:t>
            </a:r>
          </a:p>
          <a:p>
            <a:pPr lvl="3"/>
            <a:endParaRPr lang="en-US" b="0" dirty="0"/>
          </a:p>
          <a:p>
            <a:pPr lvl="3"/>
            <a:endParaRPr lang="en-US" b="0" dirty="0"/>
          </a:p>
          <a:p>
            <a:pPr lvl="3"/>
            <a:r>
              <a:rPr lang="en-US" b="0" dirty="0"/>
              <a:t>Temperature information with 3-color scale conditional formatting applied</a:t>
            </a:r>
          </a:p>
          <a:p>
            <a:pPr lvl="3"/>
            <a:endParaRPr lang="en-US" b="0" dirty="0"/>
          </a:p>
          <a:p>
            <a:pPr lvl="1"/>
            <a:endParaRPr lang="nl-NL" dirty="0"/>
          </a:p>
          <a:p>
            <a:pPr lvl="1"/>
            <a:endParaRPr lang="nl-NL" b="1" dirty="0"/>
          </a:p>
          <a:p>
            <a:pPr marL="0" indent="0">
              <a:buNone/>
            </a:pPr>
            <a:r>
              <a:rPr lang="nl-NL" dirty="0">
                <a:sym typeface="Wingdings" panose="05000000000000000000" pitchFamily="2" charset="2"/>
              </a:rPr>
              <a:t></a:t>
            </a:r>
            <a:r>
              <a:rPr lang="nl-NL" b="1" dirty="0">
                <a:sym typeface="Wingdings" panose="05000000000000000000" pitchFamily="2" charset="2"/>
              </a:rPr>
              <a:t> Usefull tool to </a:t>
            </a:r>
            <a:r>
              <a:rPr lang="en-US" b="1" dirty="0">
                <a:sym typeface="Wingdings" panose="05000000000000000000" pitchFamily="2" charset="2"/>
              </a:rPr>
              <a:t>h</a:t>
            </a:r>
            <a:r>
              <a:rPr lang="en-US" b="1" dirty="0"/>
              <a:t>ighlight Patterns and Trends</a:t>
            </a:r>
            <a:endParaRPr lang="nl-NL" b="1"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43</a:t>
            </a:fld>
            <a:endParaRPr lang="nl-NL"/>
          </a:p>
        </p:txBody>
      </p:sp>
      <p:pic>
        <p:nvPicPr>
          <p:cNvPr id="6" name="Picture 5" descr="Table, calendar&#10;&#10;Description automatically generated">
            <a:extLst>
              <a:ext uri="{FF2B5EF4-FFF2-40B4-BE49-F238E27FC236}">
                <a16:creationId xmlns:a16="http://schemas.microsoft.com/office/drawing/2014/main" id="{E54C0A2E-F6CC-9EB4-CD8F-804EEADE4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5208" y="3736454"/>
            <a:ext cx="3686175" cy="628650"/>
          </a:xfrm>
          <a:prstGeom prst="rect">
            <a:avLst/>
          </a:prstGeom>
        </p:spPr>
      </p:pic>
      <p:pic>
        <p:nvPicPr>
          <p:cNvPr id="10" name="Picture 9" descr="Table, calendar&#10;&#10;Description automatically generated">
            <a:extLst>
              <a:ext uri="{FF2B5EF4-FFF2-40B4-BE49-F238E27FC236}">
                <a16:creationId xmlns:a16="http://schemas.microsoft.com/office/drawing/2014/main" id="{9B198E35-9064-5158-027B-E7E9F042D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087" y="4869160"/>
            <a:ext cx="3686175" cy="628650"/>
          </a:xfrm>
          <a:prstGeom prst="rect">
            <a:avLst/>
          </a:prstGeom>
        </p:spPr>
      </p:pic>
      <p:pic>
        <p:nvPicPr>
          <p:cNvPr id="12" name="Picture 11" descr="Graphical user interface, application, Teams&#10;&#10;Description automatically generated">
            <a:extLst>
              <a:ext uri="{FF2B5EF4-FFF2-40B4-BE49-F238E27FC236}">
                <a16:creationId xmlns:a16="http://schemas.microsoft.com/office/drawing/2014/main" id="{830F4E66-11D5-13DA-E3F6-67F468A7B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482" y="2675591"/>
            <a:ext cx="537385" cy="537385"/>
          </a:xfrm>
          <a:prstGeom prst="rect">
            <a:avLst/>
          </a:prstGeom>
        </p:spPr>
      </p:pic>
    </p:spTree>
    <p:extLst>
      <p:ext uri="{BB962C8B-B14F-4D97-AF65-F5344CB8AC3E}">
        <p14:creationId xmlns:p14="http://schemas.microsoft.com/office/powerpoint/2010/main" val="358158791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7566721" cy="5056484"/>
          </a:xfrm>
        </p:spPr>
        <p:txBody>
          <a:bodyPr>
            <a:normAutofit/>
          </a:bodyPr>
          <a:lstStyle/>
          <a:p>
            <a:pPr lvl="3"/>
            <a:r>
              <a:rPr lang="nl-NL" dirty="0"/>
              <a:t>Conditional Formatting</a:t>
            </a:r>
          </a:p>
          <a:p>
            <a:pPr lvl="3"/>
            <a:r>
              <a:rPr lang="en-US" b="0" dirty="0"/>
              <a:t>Excel has four conditional formats:</a:t>
            </a:r>
          </a:p>
          <a:p>
            <a:pPr marL="180975" lvl="3" indent="-180975">
              <a:buClr>
                <a:schemeClr val="bg2"/>
              </a:buClr>
              <a:buFont typeface="Arial" panose="020B0604020202020204" pitchFamily="34" charset="0"/>
              <a:buChar char="•"/>
            </a:pPr>
            <a:r>
              <a:rPr lang="en-US" sz="1600" dirty="0"/>
              <a:t>Highlight Cells Rules </a:t>
            </a:r>
            <a:r>
              <a:rPr lang="en-US" sz="1600" b="0" dirty="0"/>
              <a:t>- Apply formatting to cells that satisfy a specific condition </a:t>
            </a:r>
          </a:p>
          <a:p>
            <a:pPr marL="180975" lvl="3" indent="-180975">
              <a:buClr>
                <a:schemeClr val="bg2"/>
              </a:buClr>
              <a:buFont typeface="Arial" panose="020B0604020202020204" pitchFamily="34" charset="0"/>
              <a:buChar char="•"/>
            </a:pPr>
            <a:r>
              <a:rPr lang="en-US" sz="1600" dirty="0"/>
              <a:t>Top/Bottom Rules </a:t>
            </a:r>
            <a:r>
              <a:rPr lang="en-US" sz="1600" b="0" dirty="0"/>
              <a:t>- Apply formatting to cells that satisfy a statistical condition in relation to other cells in the range </a:t>
            </a:r>
          </a:p>
          <a:p>
            <a:pPr marL="180975" lvl="3" indent="-180975">
              <a:buClr>
                <a:schemeClr val="bg2"/>
              </a:buClr>
              <a:buFont typeface="Arial" panose="020B0604020202020204" pitchFamily="34" charset="0"/>
              <a:buChar char="•"/>
            </a:pPr>
            <a:r>
              <a:rPr lang="en-US" sz="1600" dirty="0"/>
              <a:t>Data Bars / Color Scales / Icon Sets </a:t>
            </a:r>
            <a:r>
              <a:rPr lang="en-US" sz="1600" b="0" dirty="0"/>
              <a:t>- Apply formatting to all cells in the range, depending on their value in relation to one another;</a:t>
            </a:r>
          </a:p>
          <a:p>
            <a:pPr marL="180975" lvl="3" indent="-180975">
              <a:buClr>
                <a:schemeClr val="bg2"/>
              </a:buClr>
              <a:buFont typeface="Arial" panose="020B0604020202020204" pitchFamily="34" charset="0"/>
              <a:buChar char="•"/>
            </a:pPr>
            <a:r>
              <a:rPr lang="en-US" sz="1600" dirty="0"/>
              <a:t>New rule – </a:t>
            </a:r>
            <a:r>
              <a:rPr lang="en-US" sz="1600" b="0" dirty="0"/>
              <a:t>Apply a custom rule </a:t>
            </a:r>
          </a:p>
          <a:p>
            <a:pPr marL="180975" lvl="3" indent="-180975">
              <a:buClr>
                <a:schemeClr val="bg2"/>
              </a:buClr>
              <a:buFont typeface="Arial" panose="020B0604020202020204" pitchFamily="34" charset="0"/>
              <a:buChar char="•"/>
            </a:pPr>
            <a:r>
              <a:rPr lang="en-US" sz="1600" dirty="0"/>
              <a:t>Clear rules </a:t>
            </a:r>
            <a:r>
              <a:rPr lang="en-US" sz="1600" b="0" dirty="0"/>
              <a:t>– Removes all the rules that have been applied to the worksheet.</a:t>
            </a:r>
          </a:p>
          <a:p>
            <a:pPr marL="180975" lvl="3" indent="-180975">
              <a:buClr>
                <a:schemeClr val="bg2"/>
              </a:buClr>
              <a:buFont typeface="Arial" panose="020B0604020202020204" pitchFamily="34" charset="0"/>
              <a:buChar char="•"/>
            </a:pPr>
            <a:r>
              <a:rPr lang="en-US" sz="1600" dirty="0"/>
              <a:t>Manage Rules </a:t>
            </a:r>
            <a:r>
              <a:rPr lang="en-US" sz="1600" b="0" dirty="0"/>
              <a:t>– View or edit the conditions that have been set</a:t>
            </a:r>
          </a:p>
          <a:p>
            <a:pPr lvl="3"/>
            <a:endParaRPr lang="nl-NL" sz="1600"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44</a:t>
            </a:fld>
            <a:endParaRPr lang="nl-NL"/>
          </a:p>
        </p:txBody>
      </p:sp>
      <p:pic>
        <p:nvPicPr>
          <p:cNvPr id="3" name="Picture 2">
            <a:extLst>
              <a:ext uri="{FF2B5EF4-FFF2-40B4-BE49-F238E27FC236}">
                <a16:creationId xmlns:a16="http://schemas.microsoft.com/office/drawing/2014/main" id="{0D324D7C-AA0E-8AC4-5723-555B942BF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527" y="1089051"/>
            <a:ext cx="2489200" cy="481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733084"/>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a:pPr>
            <a:r>
              <a:rPr lang="en-US" sz="1600" dirty="0"/>
              <a:t>Select the range of cells where you wish to apply conditional formatting.</a:t>
            </a:r>
          </a:p>
          <a:p>
            <a:pPr marL="457200" indent="-457200" fontAlgn="base">
              <a:buFont typeface="+mj-lt"/>
              <a:buAutoNum type="arabicPeriod"/>
            </a:pPr>
            <a:r>
              <a:rPr lang="en-US" sz="1600" dirty="0"/>
              <a:t>Go to the </a:t>
            </a:r>
            <a:r>
              <a:rPr lang="en-US" sz="1600" b="1" dirty="0"/>
              <a:t>Home</a:t>
            </a:r>
            <a:r>
              <a:rPr lang="en-US" sz="1600" dirty="0"/>
              <a:t> ribbon. </a:t>
            </a:r>
          </a:p>
          <a:p>
            <a:pPr marL="457200" indent="-457200" fontAlgn="base">
              <a:buFont typeface="+mj-lt"/>
              <a:buAutoNum type="arabicPeriod"/>
            </a:pPr>
            <a:r>
              <a:rPr lang="en-US" sz="1600" dirty="0"/>
              <a:t>In the </a:t>
            </a:r>
            <a:r>
              <a:rPr lang="en-US" sz="1600" b="1" dirty="0"/>
              <a:t>Styles</a:t>
            </a:r>
            <a:r>
              <a:rPr lang="en-US" sz="1600" dirty="0"/>
              <a:t> section, click </a:t>
            </a:r>
            <a:r>
              <a:rPr lang="en-US" sz="1600" b="1" dirty="0"/>
              <a:t>Conditional Formatting</a:t>
            </a:r>
            <a:endParaRPr lang="en-US" sz="1600" dirty="0"/>
          </a:p>
          <a:p>
            <a:pPr marL="457200" indent="-457200" fontAlgn="base">
              <a:buFont typeface="+mj-lt"/>
              <a:buAutoNum type="arabicPeriod"/>
            </a:pPr>
            <a:r>
              <a:rPr lang="en-US" sz="1600" dirty="0"/>
              <a:t>Select </a:t>
            </a:r>
            <a:r>
              <a:rPr lang="en-US" sz="1600" b="1" dirty="0"/>
              <a:t>Highlight Cells Rules</a:t>
            </a:r>
            <a:r>
              <a:rPr lang="en-US" sz="1600" dirty="0"/>
              <a:t> and then select </a:t>
            </a:r>
            <a:r>
              <a:rPr lang="en-US" sz="1600" b="1" dirty="0"/>
              <a:t>More Rules</a:t>
            </a:r>
            <a:r>
              <a:rPr lang="en-US" sz="1600" dirty="0"/>
              <a:t>.</a:t>
            </a:r>
          </a:p>
          <a:p>
            <a:pPr lvl="3"/>
            <a:endParaRPr lang="nl-NL" dirty="0"/>
          </a:p>
        </p:txBody>
      </p:sp>
      <p:pic>
        <p:nvPicPr>
          <p:cNvPr id="4" name="Content Placeholder 7">
            <a:extLst>
              <a:ext uri="{FF2B5EF4-FFF2-40B4-BE49-F238E27FC236}">
                <a16:creationId xmlns:a16="http://schemas.microsoft.com/office/drawing/2014/main" id="{C025B2CA-1E50-A5BC-E546-C3CCC3072E95}"/>
              </a:ext>
            </a:extLst>
          </p:cNvPr>
          <p:cNvPicPr>
            <a:picLocks noChangeAspect="1"/>
          </p:cNvPicPr>
          <p:nvPr/>
        </p:nvPicPr>
        <p:blipFill rotWithShape="1">
          <a:blip r:embed="rId2">
            <a:extLst>
              <a:ext uri="{28A0092B-C50C-407E-A947-70E740481C1C}">
                <a14:useLocalDpi xmlns:a14="http://schemas.microsoft.com/office/drawing/2010/main" val="0"/>
              </a:ext>
            </a:extLst>
          </a:blip>
          <a:srcRect t="4843"/>
          <a:stretch/>
        </p:blipFill>
        <p:spPr>
          <a:xfrm>
            <a:off x="4590053" y="1484784"/>
            <a:ext cx="6754699" cy="4563591"/>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45</a:t>
            </a:fld>
            <a:endParaRPr lang="nl-NL"/>
          </a:p>
        </p:txBody>
      </p:sp>
    </p:spTree>
    <p:extLst>
      <p:ext uri="{BB962C8B-B14F-4D97-AF65-F5344CB8AC3E}">
        <p14:creationId xmlns:p14="http://schemas.microsoft.com/office/powerpoint/2010/main" val="10198171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mc:AlternateContent xmlns:mc="http://schemas.openxmlformats.org/markup-compatibility/2006" xmlns:a14="http://schemas.microsoft.com/office/drawing/2010/main">
        <mc:Choice Requires="a14">
          <p:sp>
            <p:nvSpPr>
              <p:cNvPr id="8" name="Tijdelijke aanduiding voor verticale tekst 7"/>
              <p:cNvSpPr>
                <a:spLocks noGrp="1"/>
              </p:cNvSpPr>
              <p:nvPr>
                <p:ph type="body" orient="vert" idx="1"/>
              </p:nvPr>
            </p:nvSpPr>
            <p:spPr>
              <a:xfrm>
                <a:off x="404662" y="1252836"/>
                <a:ext cx="3534273"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startAt="5"/>
                </a:pPr>
                <a:r>
                  <a:rPr lang="en-US" sz="1700" dirty="0"/>
                  <a:t>In New Formatting Rule dialog box, edit the rule description according to the instructions.</a:t>
                </a:r>
              </a:p>
              <a:p>
                <a:pPr marL="457200" indent="-457200" fontAlgn="base">
                  <a:buFont typeface="+mj-lt"/>
                  <a:buAutoNum type="arabicPeriod" startAt="5"/>
                </a:pPr>
                <a:r>
                  <a:rPr lang="en-US" sz="1700" dirty="0"/>
                  <a:t>Select the comparator from the second drop-down list.</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m:t>
                    </m:r>
                  </m:oMath>
                </a14:m>
                <a:r>
                  <a:rPr lang="en-US" sz="1700" dirty="0"/>
                  <a:t>: greater than or equal to</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&gt;</m:t>
                    </m:r>
                    <m:r>
                      <a:rPr lang="en-US" sz="1700" b="0" i="1" smtClean="0">
                        <a:latin typeface="Cambria Math" panose="02040503050406030204" pitchFamily="18" charset="0"/>
                        <a:ea typeface="Cambria Math" panose="02040503050406030204" pitchFamily="18" charset="0"/>
                      </a:rPr>
                      <m:t>:</m:t>
                    </m:r>
                  </m:oMath>
                </a14:m>
                <a:r>
                  <a:rPr lang="en-US" sz="1700" dirty="0"/>
                  <a:t> greater than</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m:t>
                    </m:r>
                  </m:oMath>
                </a14:m>
                <a:r>
                  <a:rPr lang="en-US" sz="1700" dirty="0"/>
                  <a:t> equal to</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&lt;</m:t>
                    </m:r>
                    <m:r>
                      <a:rPr lang="en-US" sz="1700" b="0" i="1" smtClean="0">
                        <a:latin typeface="Cambria Math" panose="02040503050406030204" pitchFamily="18" charset="0"/>
                        <a:ea typeface="Cambria Math" panose="02040503050406030204" pitchFamily="18" charset="0"/>
                      </a:rPr>
                      <m:t>:</m:t>
                    </m:r>
                  </m:oMath>
                </a14:m>
                <a:r>
                  <a:rPr lang="en-US" sz="1700" dirty="0"/>
                  <a:t> less than</a:t>
                </a:r>
              </a:p>
              <a:p>
                <a:pPr lvl="1" fontAlgn="base"/>
                <a14:m>
                  <m:oMath xmlns:m="http://schemas.openxmlformats.org/officeDocument/2006/math">
                    <m:r>
                      <a:rPr lang="en-US" sz="170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m:t>
                    </m:r>
                  </m:oMath>
                </a14:m>
                <a:r>
                  <a:rPr lang="en-US" sz="1700" dirty="0"/>
                  <a:t> less than or equal to</a:t>
                </a:r>
              </a:p>
              <a:p>
                <a:pPr marL="457200" indent="-457200" fontAlgn="base">
                  <a:buFont typeface="+mj-lt"/>
                  <a:buAutoNum type="arabicPeriod" startAt="5"/>
                </a:pPr>
                <a:r>
                  <a:rPr lang="en-US" sz="1700" dirty="0"/>
                  <a:t>In the third box, enter the number for comparison</a:t>
                </a:r>
              </a:p>
            </p:txBody>
          </p:sp>
        </mc:Choice>
        <mc:Fallback xmlns="">
          <p:sp>
            <p:nvSpPr>
              <p:cNvPr id="8" name="Tijdelijke aanduiding voor verticale tekst 7"/>
              <p:cNvSpPr>
                <a:spLocks noGrp="1" noRot="1" noChangeAspect="1" noMove="1" noResize="1" noEditPoints="1" noAdjustHandles="1" noChangeArrowheads="1" noChangeShapeType="1" noTextEdit="1"/>
              </p:cNvSpPr>
              <p:nvPr>
                <p:ph type="body" orient="vert" idx="1"/>
              </p:nvPr>
            </p:nvSpPr>
            <p:spPr>
              <a:xfrm>
                <a:off x="404662" y="1252836"/>
                <a:ext cx="3534273" cy="4795836"/>
              </a:xfrm>
              <a:blipFill>
                <a:blip r:embed="rId2"/>
                <a:stretch>
                  <a:fillRect l="-3966" t="-2163" r="-2069"/>
                </a:stretch>
              </a:blipFill>
            </p:spPr>
            <p:txBody>
              <a:bodyPr/>
              <a:lstStyle/>
              <a:p>
                <a:r>
                  <a:rPr lang="fr-FR">
                    <a:noFill/>
                  </a:rPr>
                  <a:t> </a:t>
                </a:r>
              </a:p>
            </p:txBody>
          </p:sp>
        </mc:Fallback>
      </mc:AlternateContent>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46</a:t>
            </a:fld>
            <a:endParaRPr lang="nl-NL"/>
          </a:p>
        </p:txBody>
      </p:sp>
      <p:pic>
        <p:nvPicPr>
          <p:cNvPr id="3" name="Content Placeholder 16">
            <a:extLst>
              <a:ext uri="{FF2B5EF4-FFF2-40B4-BE49-F238E27FC236}">
                <a16:creationId xmlns:a16="http://schemas.microsoft.com/office/drawing/2014/main" id="{AAC3AC41-B67A-7CF7-3851-9E5DC52E1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095" y="1838543"/>
            <a:ext cx="5123809" cy="3485714"/>
          </a:xfrm>
          <a:prstGeom prst="rect">
            <a:avLst/>
          </a:prstGeom>
        </p:spPr>
      </p:pic>
    </p:spTree>
    <p:extLst>
      <p:ext uri="{BB962C8B-B14F-4D97-AF65-F5344CB8AC3E}">
        <p14:creationId xmlns:p14="http://schemas.microsoft.com/office/powerpoint/2010/main" val="63339041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4974433"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startAt="9"/>
            </a:pPr>
            <a:r>
              <a:rPr lang="en-US" sz="1600" dirty="0"/>
              <a:t>Change the cell fill color: </a:t>
            </a:r>
          </a:p>
          <a:p>
            <a:pPr marL="800100" lvl="1" indent="-342900" fontAlgn="base">
              <a:buFont typeface="+mj-lt"/>
              <a:buAutoNum type="alphaLcPeriod"/>
            </a:pPr>
            <a:r>
              <a:rPr lang="en-US" dirty="0"/>
              <a:t>Click </a:t>
            </a:r>
            <a:r>
              <a:rPr lang="en-US" b="1" dirty="0"/>
              <a:t>Format</a:t>
            </a:r>
            <a:r>
              <a:rPr lang="en-US" b="1" u="sng" dirty="0"/>
              <a:t>.</a:t>
            </a:r>
          </a:p>
          <a:p>
            <a:pPr marL="800100" lvl="1" indent="-342900" fontAlgn="base">
              <a:buFont typeface="+mj-lt"/>
              <a:buAutoNum type="alphaLcPeriod"/>
            </a:pPr>
            <a:r>
              <a:rPr lang="en-US" dirty="0"/>
              <a:t>Go to the </a:t>
            </a:r>
            <a:r>
              <a:rPr lang="en-US" b="1" dirty="0"/>
              <a:t>Fill</a:t>
            </a:r>
            <a:r>
              <a:rPr lang="en-US" dirty="0"/>
              <a:t> tab.</a:t>
            </a:r>
          </a:p>
          <a:p>
            <a:pPr marL="800100" lvl="1" indent="-342900" fontAlgn="base">
              <a:buFont typeface="+mj-lt"/>
              <a:buAutoNum type="alphaLcPeriod"/>
            </a:pPr>
            <a:r>
              <a:rPr lang="en-US" dirty="0"/>
              <a:t>Select the fill color as required</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47</a:t>
            </a:fld>
            <a:endParaRPr lang="nl-NL"/>
          </a:p>
        </p:txBody>
      </p:sp>
      <p:pic>
        <p:nvPicPr>
          <p:cNvPr id="4" name="Content Placeholder 9">
            <a:extLst>
              <a:ext uri="{FF2B5EF4-FFF2-40B4-BE49-F238E27FC236}">
                <a16:creationId xmlns:a16="http://schemas.microsoft.com/office/drawing/2014/main" id="{D76F2CE5-947A-22D0-7DDA-C2B16DDD6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128" y="1447800"/>
            <a:ext cx="4523744" cy="4267200"/>
          </a:xfrm>
          <a:prstGeom prst="rect">
            <a:avLst/>
          </a:prstGeom>
        </p:spPr>
      </p:pic>
    </p:spTree>
    <p:extLst>
      <p:ext uri="{BB962C8B-B14F-4D97-AF65-F5344CB8AC3E}">
        <p14:creationId xmlns:p14="http://schemas.microsoft.com/office/powerpoint/2010/main" val="247358746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Conditional Formatting</a:t>
            </a:r>
          </a:p>
          <a:p>
            <a:pPr lvl="3"/>
            <a:r>
              <a:rPr lang="en-US" sz="1600" dirty="0"/>
              <a:t>Highlight Cells Rules</a:t>
            </a:r>
          </a:p>
          <a:p>
            <a:pPr marL="457200" indent="-457200" fontAlgn="base">
              <a:buFont typeface="+mj-lt"/>
              <a:buAutoNum type="arabicPeriod" startAt="10"/>
            </a:pPr>
            <a:r>
              <a:rPr lang="en-US" sz="1700" dirty="0"/>
              <a:t>Change the text color: </a:t>
            </a:r>
          </a:p>
          <a:p>
            <a:pPr marL="800100" lvl="1" indent="-342900" fontAlgn="base">
              <a:buFont typeface="+mj-lt"/>
              <a:buAutoNum type="alphaLcPeriod"/>
            </a:pPr>
            <a:r>
              <a:rPr lang="en-US" sz="1700" dirty="0"/>
              <a:t>Go to the </a:t>
            </a:r>
            <a:r>
              <a:rPr lang="en-US" sz="1700" b="1" dirty="0"/>
              <a:t>Font</a:t>
            </a:r>
            <a:r>
              <a:rPr lang="en-US" sz="1700" dirty="0"/>
              <a:t> tab.</a:t>
            </a:r>
          </a:p>
          <a:p>
            <a:pPr marL="800100" lvl="1" indent="-342900" fontAlgn="base">
              <a:buFont typeface="+mj-lt"/>
              <a:buAutoNum type="alphaLcPeriod"/>
            </a:pPr>
            <a:r>
              <a:rPr lang="en-US" sz="1700" dirty="0"/>
              <a:t>In the Color section, click the dropdown list to expand different color options.</a:t>
            </a:r>
          </a:p>
          <a:p>
            <a:pPr marL="800100" lvl="1" indent="-342900" fontAlgn="base">
              <a:buFont typeface="+mj-lt"/>
              <a:buAutoNum type="alphaLcPeriod"/>
            </a:pPr>
            <a:r>
              <a:rPr lang="en-US" sz="1700" dirty="0"/>
              <a:t>Select the desired text color.</a:t>
            </a:r>
          </a:p>
          <a:p>
            <a:pPr marL="457200" indent="-457200" fontAlgn="base">
              <a:buFont typeface="+mj-lt"/>
              <a:buAutoNum type="arabicPeriod" startAt="10"/>
            </a:pPr>
            <a:r>
              <a:rPr lang="en-US" sz="1700" dirty="0"/>
              <a:t>Click the </a:t>
            </a:r>
            <a:r>
              <a:rPr lang="en-US" sz="1700" b="1" dirty="0"/>
              <a:t>OK</a:t>
            </a:r>
            <a:r>
              <a:rPr lang="en-US" sz="1700" dirty="0"/>
              <a:t> button to return to the New Formatting Rule dialog box.</a:t>
            </a:r>
          </a:p>
          <a:p>
            <a:pPr marL="457200" indent="-457200" fontAlgn="base">
              <a:buFont typeface="+mj-lt"/>
              <a:buAutoNum type="arabicPeriod" startAt="10"/>
            </a:pPr>
            <a:r>
              <a:rPr lang="en-US" sz="1700" dirty="0"/>
              <a:t>Click the </a:t>
            </a:r>
            <a:r>
              <a:rPr lang="en-US" sz="1700" b="1" dirty="0"/>
              <a:t>OK</a:t>
            </a:r>
            <a:r>
              <a:rPr lang="en-US" sz="1700" dirty="0"/>
              <a:t> button to apply the conditional formatting to the selected cells.</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48</a:t>
            </a:fld>
            <a:endParaRPr lang="nl-NL"/>
          </a:p>
        </p:txBody>
      </p:sp>
      <p:pic>
        <p:nvPicPr>
          <p:cNvPr id="3" name="Content Placeholder 9">
            <a:extLst>
              <a:ext uri="{FF2B5EF4-FFF2-40B4-BE49-F238E27FC236}">
                <a16:creationId xmlns:a16="http://schemas.microsoft.com/office/drawing/2014/main" id="{94F47490-1E9B-C0B7-6CAA-E8D1DC479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128" y="1447800"/>
            <a:ext cx="4523744" cy="4267200"/>
          </a:xfrm>
          <a:prstGeom prst="rect">
            <a:avLst/>
          </a:prstGeom>
        </p:spPr>
      </p:pic>
    </p:spTree>
    <p:extLst>
      <p:ext uri="{BB962C8B-B14F-4D97-AF65-F5344CB8AC3E}">
        <p14:creationId xmlns:p14="http://schemas.microsoft.com/office/powerpoint/2010/main" val="2198351383"/>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22505" cy="4795836"/>
          </a:xfrm>
        </p:spPr>
        <p:txBody>
          <a:bodyPr>
            <a:normAutofit/>
          </a:bodyPr>
          <a:lstStyle/>
          <a:p>
            <a:pPr lvl="3"/>
            <a:r>
              <a:rPr lang="nl-NL" dirty="0"/>
              <a:t>Conditional Formatting</a:t>
            </a:r>
          </a:p>
          <a:p>
            <a:pPr lvl="3"/>
            <a:r>
              <a:rPr lang="en-US" sz="1600" dirty="0"/>
              <a:t>Color Scale</a:t>
            </a:r>
          </a:p>
          <a:p>
            <a:pPr marL="0" indent="0" fontAlgn="base">
              <a:buNone/>
            </a:pPr>
            <a:r>
              <a:rPr lang="en-US" sz="1600" dirty="0"/>
              <a:t>Color scales apply a range of colors to help easily differentiate high and low values.</a:t>
            </a:r>
          </a:p>
          <a:p>
            <a:pPr marL="457200" indent="-457200" fontAlgn="base">
              <a:buFont typeface="+mj-lt"/>
              <a:buAutoNum type="arabicPeriod"/>
            </a:pPr>
            <a:r>
              <a:rPr lang="en-US" sz="1600" dirty="0"/>
              <a:t>Select the range of cells where you wish to apply color scale formatting.</a:t>
            </a:r>
          </a:p>
          <a:p>
            <a:pPr marL="457200" indent="-457200" fontAlgn="base">
              <a:buFont typeface="+mj-lt"/>
              <a:buAutoNum type="arabicPeriod"/>
            </a:pPr>
            <a:r>
              <a:rPr lang="en-US" sz="1600" dirty="0"/>
              <a:t>Go to the </a:t>
            </a:r>
            <a:r>
              <a:rPr lang="en-US" sz="1600" b="1" dirty="0"/>
              <a:t>Home</a:t>
            </a:r>
            <a:r>
              <a:rPr lang="en-US" sz="1600" dirty="0"/>
              <a:t> ribbon. </a:t>
            </a:r>
          </a:p>
          <a:p>
            <a:pPr marL="457200" indent="-457200" fontAlgn="base">
              <a:buFont typeface="+mj-lt"/>
              <a:buAutoNum type="arabicPeriod"/>
            </a:pPr>
            <a:r>
              <a:rPr lang="en-US" sz="1600" dirty="0"/>
              <a:t>In the </a:t>
            </a:r>
            <a:r>
              <a:rPr lang="en-US" sz="1600" b="1" dirty="0"/>
              <a:t>Styles</a:t>
            </a:r>
            <a:r>
              <a:rPr lang="en-US" sz="1600" dirty="0"/>
              <a:t> section, click </a:t>
            </a:r>
            <a:r>
              <a:rPr lang="en-US" sz="1600" b="1" dirty="0"/>
              <a:t>Conditional Formatting</a:t>
            </a:r>
            <a:r>
              <a:rPr lang="en-US" sz="1600" dirty="0"/>
              <a:t>.</a:t>
            </a:r>
          </a:p>
          <a:p>
            <a:pPr marL="457200" indent="-457200" fontAlgn="base">
              <a:buFont typeface="+mj-lt"/>
              <a:buAutoNum type="arabicPeriod"/>
            </a:pPr>
            <a:r>
              <a:rPr lang="en-US" sz="1600" dirty="0"/>
              <a:t>Select </a:t>
            </a:r>
            <a:r>
              <a:rPr lang="en-US" sz="1600" b="1" dirty="0"/>
              <a:t>Color Scales</a:t>
            </a:r>
            <a:r>
              <a:rPr lang="en-US" sz="1600" dirty="0"/>
              <a:t> and then click the desired color scale.</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49</a:t>
            </a:fld>
            <a:endParaRPr lang="nl-NL"/>
          </a:p>
        </p:txBody>
      </p:sp>
      <p:pic>
        <p:nvPicPr>
          <p:cNvPr id="4" name="Content Placeholder 8">
            <a:extLst>
              <a:ext uri="{FF2B5EF4-FFF2-40B4-BE49-F238E27FC236}">
                <a16:creationId xmlns:a16="http://schemas.microsoft.com/office/drawing/2014/main" id="{2FB01284-C819-4C45-84BF-4ADB67C60DA9}"/>
              </a:ext>
            </a:extLst>
          </p:cNvPr>
          <p:cNvPicPr>
            <a:picLocks noChangeAspect="1"/>
          </p:cNvPicPr>
          <p:nvPr/>
        </p:nvPicPr>
        <p:blipFill rotWithShape="1">
          <a:blip r:embed="rId2">
            <a:extLst>
              <a:ext uri="{28A0092B-C50C-407E-A947-70E740481C1C}">
                <a14:useLocalDpi xmlns:a14="http://schemas.microsoft.com/office/drawing/2010/main" val="0"/>
              </a:ext>
            </a:extLst>
          </a:blip>
          <a:srcRect t="4638"/>
          <a:stretch/>
        </p:blipFill>
        <p:spPr>
          <a:xfrm>
            <a:off x="6197600" y="1844824"/>
            <a:ext cx="5384800" cy="3650704"/>
          </a:xfrm>
          <a:prstGeom prst="rect">
            <a:avLst/>
          </a:prstGeom>
        </p:spPr>
      </p:pic>
    </p:spTree>
    <p:extLst>
      <p:ext uri="{BB962C8B-B14F-4D97-AF65-F5344CB8AC3E}">
        <p14:creationId xmlns:p14="http://schemas.microsoft.com/office/powerpoint/2010/main" val="192394901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Introduction</a:t>
            </a:r>
          </a:p>
        </p:txBody>
      </p:sp>
      <p:sp>
        <p:nvSpPr>
          <p:cNvPr id="8" name="Tijdelijke aanduiding voor verticale tekst 7"/>
          <p:cNvSpPr>
            <a:spLocks noGrp="1"/>
          </p:cNvSpPr>
          <p:nvPr>
            <p:ph type="body" orient="vert" idx="1"/>
          </p:nvPr>
        </p:nvSpPr>
        <p:spPr>
          <a:xfrm>
            <a:off x="404662" y="1252836"/>
            <a:ext cx="7926761" cy="4795836"/>
          </a:xfrm>
        </p:spPr>
        <p:txBody>
          <a:bodyPr>
            <a:normAutofit/>
          </a:bodyPr>
          <a:lstStyle/>
          <a:p>
            <a:pPr lvl="3"/>
            <a:r>
              <a:rPr lang="nl-NL" dirty="0"/>
              <a:t>What is Data Mining ? </a:t>
            </a:r>
          </a:p>
          <a:p>
            <a:pPr lvl="6">
              <a:buClr>
                <a:schemeClr val="accent1"/>
              </a:buClr>
              <a:buFont typeface="Wingdings" pitchFamily="2" charset="2"/>
              <a:buChar char="§"/>
            </a:pPr>
            <a:r>
              <a:rPr lang="en-US" sz="1800"/>
              <a:t>“…the process of discovering </a:t>
            </a:r>
            <a:r>
              <a:rPr lang="en-US" sz="1800" b="1"/>
              <a:t>meaningful new</a:t>
            </a:r>
            <a:r>
              <a:rPr lang="en-US" sz="1800"/>
              <a:t> correlations, patterns, and trends by sifting through </a:t>
            </a:r>
            <a:r>
              <a:rPr lang="en-US" sz="1800" b="1"/>
              <a:t>large amounts of data</a:t>
            </a:r>
            <a:r>
              <a:rPr lang="en-US" sz="1800"/>
              <a:t>…” (Gartner Group)</a:t>
            </a:r>
          </a:p>
          <a:p>
            <a:pPr lvl="6">
              <a:buClr>
                <a:schemeClr val="accent1"/>
              </a:buClr>
              <a:buFont typeface="Wingdings" pitchFamily="2" charset="2"/>
              <a:buChar char="§"/>
            </a:pPr>
            <a:endParaRPr lang="en-US" sz="1800"/>
          </a:p>
          <a:p>
            <a:pPr lvl="6">
              <a:buClr>
                <a:schemeClr val="accent1"/>
              </a:buClr>
              <a:buFont typeface="Wingdings" pitchFamily="2" charset="2"/>
              <a:buChar char="§"/>
            </a:pPr>
            <a:r>
              <a:rPr lang="en-US" sz="1800"/>
              <a:t>“…the analysis of observational data sets to find </a:t>
            </a:r>
            <a:r>
              <a:rPr lang="en-US" sz="1800" b="1"/>
              <a:t>unsuspected relationships</a:t>
            </a:r>
            <a:r>
              <a:rPr lang="en-US" sz="1800"/>
              <a:t> and to </a:t>
            </a:r>
            <a:r>
              <a:rPr lang="en-US" sz="1800" b="1"/>
              <a:t>summarize data in novel ways</a:t>
            </a:r>
            <a:r>
              <a:rPr lang="en-US" sz="1800"/>
              <a:t>…” (Hand et al.)</a:t>
            </a:r>
          </a:p>
          <a:p>
            <a:pPr lvl="6">
              <a:buClr>
                <a:schemeClr val="accent1"/>
              </a:buClr>
              <a:buFont typeface="Wingdings" pitchFamily="2" charset="2"/>
              <a:buChar char="§"/>
            </a:pPr>
            <a:endParaRPr lang="en-US" sz="1800"/>
          </a:p>
          <a:p>
            <a:pPr lvl="6">
              <a:buClr>
                <a:schemeClr val="accent1"/>
              </a:buClr>
              <a:buFont typeface="Wingdings" pitchFamily="2" charset="2"/>
              <a:buChar char="§"/>
            </a:pPr>
            <a:r>
              <a:rPr lang="en-US" sz="1800"/>
              <a:t>“…is an interdisciplinary field bringing together techniques from </a:t>
            </a:r>
            <a:r>
              <a:rPr lang="en-US" sz="1800" b="1"/>
              <a:t>machine learning</a:t>
            </a:r>
            <a:r>
              <a:rPr lang="en-US" sz="1800"/>
              <a:t>, </a:t>
            </a:r>
            <a:r>
              <a:rPr lang="en-US" sz="1800" b="1"/>
              <a:t>pattern recognition</a:t>
            </a:r>
            <a:r>
              <a:rPr lang="en-US" sz="1800"/>
              <a:t>, </a:t>
            </a:r>
            <a:r>
              <a:rPr lang="en-US" sz="1800" b="1"/>
              <a:t>statistics</a:t>
            </a:r>
            <a:r>
              <a:rPr lang="en-US" sz="1800"/>
              <a:t>, </a:t>
            </a:r>
            <a:r>
              <a:rPr lang="en-US" sz="1800" b="1"/>
              <a:t>databases</a:t>
            </a:r>
            <a:r>
              <a:rPr lang="en-US" sz="1800"/>
              <a:t>, and </a:t>
            </a:r>
            <a:r>
              <a:rPr lang="en-US" sz="1800" b="1"/>
              <a:t>visualization</a:t>
            </a:r>
            <a:r>
              <a:rPr lang="en-US" sz="1800"/>
              <a:t>…” (Cabana et al.) </a:t>
            </a:r>
          </a:p>
          <a:p>
            <a:pPr lvl="6">
              <a:buClr>
                <a:schemeClr val="accent1"/>
              </a:buClr>
              <a:buFont typeface="Wingdings" pitchFamily="2" charset="2"/>
              <a:buChar char="§"/>
            </a:pPr>
            <a:endParaRPr lang="en-US" sz="1800"/>
          </a:p>
          <a:p>
            <a:pPr lvl="6">
              <a:buClr>
                <a:schemeClr val="accent1"/>
              </a:buClr>
              <a:buFont typeface="Wingdings" pitchFamily="2" charset="2"/>
              <a:buChar char="§"/>
            </a:pPr>
            <a:r>
              <a:rPr lang="en-US" sz="1800"/>
              <a:t>… is the </a:t>
            </a:r>
            <a:r>
              <a:rPr lang="en-US" sz="1800" b="1"/>
              <a:t>exploration and analysis</a:t>
            </a:r>
            <a:r>
              <a:rPr lang="en-US" sz="1800"/>
              <a:t> of </a:t>
            </a:r>
            <a:r>
              <a:rPr lang="en-US" sz="1800" b="1"/>
              <a:t>large quantities of data</a:t>
            </a:r>
            <a:r>
              <a:rPr lang="en-US" sz="1800"/>
              <a:t> in order to </a:t>
            </a:r>
            <a:r>
              <a:rPr lang="en-US" sz="1800" b="1"/>
              <a:t>discover previously unknown meaningful and actionable patterns and rules</a:t>
            </a:r>
            <a:r>
              <a:rPr lang="en-US" sz="1800"/>
              <a:t> (adapted form Berry and </a:t>
            </a:r>
            <a:r>
              <a:rPr lang="en-US" sz="1800" err="1"/>
              <a:t>Linoff</a:t>
            </a:r>
            <a:r>
              <a:rPr lang="en-US" sz="1800"/>
              <a:t>)</a:t>
            </a:r>
          </a:p>
        </p:txBody>
      </p:sp>
      <p:pic>
        <p:nvPicPr>
          <p:cNvPr id="5" name="Picture 4" descr="A picture containing text&#10;&#10;Description automatically generated">
            <a:extLst>
              <a:ext uri="{FF2B5EF4-FFF2-40B4-BE49-F238E27FC236}">
                <a16:creationId xmlns:a16="http://schemas.microsoft.com/office/drawing/2014/main" id="{6AE0760A-994B-B883-D649-8B677A685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755" y="2102059"/>
            <a:ext cx="3259784" cy="3096794"/>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a:t>
            </a:fld>
            <a:endParaRPr lang="nl-NL"/>
          </a:p>
        </p:txBody>
      </p:sp>
    </p:spTree>
    <p:extLst>
      <p:ext uri="{BB962C8B-B14F-4D97-AF65-F5344CB8AC3E}">
        <p14:creationId xmlns:p14="http://schemas.microsoft.com/office/powerpoint/2010/main" val="1208960524"/>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94513" cy="4795836"/>
          </a:xfrm>
        </p:spPr>
        <p:txBody>
          <a:bodyPr>
            <a:normAutofit lnSpcReduction="10000"/>
          </a:bodyPr>
          <a:lstStyle/>
          <a:p>
            <a:pPr lvl="3"/>
            <a:r>
              <a:rPr lang="nl-NL" dirty="0"/>
              <a:t>Conditional Formatting</a:t>
            </a:r>
          </a:p>
          <a:p>
            <a:pPr lvl="3"/>
            <a:r>
              <a:rPr lang="en-US" sz="1600" dirty="0"/>
              <a:t>Top/Bottom Rules</a:t>
            </a:r>
          </a:p>
          <a:p>
            <a:pPr marL="0" indent="0" fontAlgn="base">
              <a:buNone/>
            </a:pPr>
            <a:r>
              <a:rPr lang="en-US" sz="1600" dirty="0"/>
              <a:t>Excel offers a variety of pre-set criteria for identifying and formatting cells that contain values within a numeric range. These include:</a:t>
            </a:r>
          </a:p>
          <a:p>
            <a:pPr marL="0" indent="0" fontAlgn="base">
              <a:buNone/>
            </a:pPr>
            <a:r>
              <a:rPr lang="en-US" sz="1600" dirty="0"/>
              <a:t>• Top/bottom items in a selected range</a:t>
            </a:r>
          </a:p>
          <a:p>
            <a:pPr marL="0" indent="0" fontAlgn="base">
              <a:buNone/>
            </a:pPr>
            <a:r>
              <a:rPr lang="en-US" sz="1600" dirty="0"/>
              <a:t>• Items in the top/bottom percentage of selected data</a:t>
            </a:r>
          </a:p>
          <a:p>
            <a:pPr marL="0" indent="0" fontAlgn="base">
              <a:buNone/>
            </a:pPr>
            <a:r>
              <a:rPr lang="en-US" sz="1600" dirty="0"/>
              <a:t>• Items which are above/below the average of the selected range</a:t>
            </a:r>
          </a:p>
          <a:p>
            <a:pPr marL="0" indent="0" fontAlgn="base">
              <a:buNone/>
            </a:pPr>
            <a:r>
              <a:rPr lang="en-US" sz="1600" dirty="0"/>
              <a:t>1. Select the cells to which you want to apply conditional formatting.</a:t>
            </a:r>
          </a:p>
          <a:p>
            <a:pPr marL="0" indent="0" fontAlgn="base">
              <a:buNone/>
            </a:pPr>
            <a:r>
              <a:rPr lang="en-US" sz="1600" dirty="0"/>
              <a:t>2. Select the </a:t>
            </a:r>
            <a:r>
              <a:rPr lang="en-US" sz="1600" b="1" dirty="0"/>
              <a:t>Home</a:t>
            </a:r>
            <a:r>
              <a:rPr lang="en-US" sz="1600" dirty="0"/>
              <a:t> tab.</a:t>
            </a:r>
          </a:p>
          <a:p>
            <a:pPr marL="0" indent="0" fontAlgn="base">
              <a:buNone/>
            </a:pPr>
            <a:r>
              <a:rPr lang="en-US" sz="1600" dirty="0"/>
              <a:t>3. From the Styles group, click on </a:t>
            </a:r>
            <a:r>
              <a:rPr lang="en-US" sz="1600" b="1" dirty="0"/>
              <a:t>Conditional Formatting </a:t>
            </a:r>
            <a:r>
              <a:rPr lang="en-US" sz="1600" dirty="0"/>
              <a:t>.</a:t>
            </a:r>
          </a:p>
          <a:p>
            <a:pPr marL="0" indent="0" fontAlgn="base">
              <a:buNone/>
            </a:pPr>
            <a:r>
              <a:rPr lang="en-US" sz="1600" dirty="0"/>
              <a:t>4. Select </a:t>
            </a:r>
            <a:r>
              <a:rPr lang="en-US" sz="1600" b="1" dirty="0"/>
              <a:t>Top/Bottom Rules</a:t>
            </a:r>
          </a:p>
          <a:p>
            <a:pPr marL="0" indent="0" fontAlgn="base">
              <a:buNone/>
            </a:pPr>
            <a:r>
              <a:rPr lang="en-US" sz="1600" dirty="0"/>
              <a:t>5. From the submenu, select the criteria that you want to use: Top 10 Items..., Top 10%..., Above Average..., etc. </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50</a:t>
            </a:fld>
            <a:endParaRPr lang="nl-NL"/>
          </a:p>
        </p:txBody>
      </p:sp>
      <p:pic>
        <p:nvPicPr>
          <p:cNvPr id="6" name="Picture 5">
            <a:extLst>
              <a:ext uri="{FF2B5EF4-FFF2-40B4-BE49-F238E27FC236}">
                <a16:creationId xmlns:a16="http://schemas.microsoft.com/office/drawing/2014/main" id="{8D1CD2E2-512F-77E4-063F-D01B0D9377D4}"/>
              </a:ext>
            </a:extLst>
          </p:cNvPr>
          <p:cNvPicPr>
            <a:picLocks noChangeAspect="1"/>
          </p:cNvPicPr>
          <p:nvPr/>
        </p:nvPicPr>
        <p:blipFill rotWithShape="1">
          <a:blip r:embed="rId2"/>
          <a:srcRect l="44094" t="4851" r="37006" b="52100"/>
          <a:stretch/>
        </p:blipFill>
        <p:spPr>
          <a:xfrm>
            <a:off x="7395319" y="2132856"/>
            <a:ext cx="2304256" cy="2952328"/>
          </a:xfrm>
          <a:prstGeom prst="rect">
            <a:avLst/>
          </a:prstGeom>
        </p:spPr>
      </p:pic>
    </p:spTree>
    <p:extLst>
      <p:ext uri="{BB962C8B-B14F-4D97-AF65-F5344CB8AC3E}">
        <p14:creationId xmlns:p14="http://schemas.microsoft.com/office/powerpoint/2010/main" val="368293771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Conditional Formatting</a:t>
            </a:r>
          </a:p>
          <a:p>
            <a:pPr lvl="3"/>
            <a:r>
              <a:rPr lang="en-US" sz="1600" dirty="0"/>
              <a:t>Top/Bottom Rules</a:t>
            </a:r>
          </a:p>
          <a:p>
            <a:pPr lvl="3"/>
            <a:endParaRPr lang="en-US" sz="1600" dirty="0"/>
          </a:p>
          <a:p>
            <a:pPr lvl="3"/>
            <a:r>
              <a:rPr lang="en-US" sz="1600" b="0" dirty="0"/>
              <a:t>6. Enter the value for the criteria, if necessary.</a:t>
            </a:r>
          </a:p>
          <a:p>
            <a:pPr lvl="3"/>
            <a:r>
              <a:rPr lang="en-US" sz="1600" b="0" dirty="0"/>
              <a:t>7. From the with drop-down list, select the formatting option that you want to apply to cells that meet the criteria.</a:t>
            </a:r>
          </a:p>
          <a:p>
            <a:pPr lvl="3"/>
            <a:r>
              <a:rPr lang="en-US" sz="1600" b="0" dirty="0"/>
              <a:t>8. Click </a:t>
            </a:r>
            <a:r>
              <a:rPr lang="en-US" sz="1600" dirty="0"/>
              <a:t>OK</a:t>
            </a:r>
            <a:r>
              <a:rPr lang="en-US" sz="1600" b="0" dirty="0"/>
              <a:t>.</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51</a:t>
            </a:fld>
            <a:endParaRPr lang="nl-NL"/>
          </a:p>
        </p:txBody>
      </p:sp>
      <p:pic>
        <p:nvPicPr>
          <p:cNvPr id="4" name="Picture 3">
            <a:extLst>
              <a:ext uri="{FF2B5EF4-FFF2-40B4-BE49-F238E27FC236}">
                <a16:creationId xmlns:a16="http://schemas.microsoft.com/office/drawing/2014/main" id="{3C10A0FB-A844-097D-302E-9C4D3B23BD98}"/>
              </a:ext>
            </a:extLst>
          </p:cNvPr>
          <p:cNvPicPr>
            <a:picLocks noChangeAspect="1"/>
          </p:cNvPicPr>
          <p:nvPr/>
        </p:nvPicPr>
        <p:blipFill>
          <a:blip r:embed="rId2"/>
          <a:stretch>
            <a:fillRect/>
          </a:stretch>
        </p:blipFill>
        <p:spPr>
          <a:xfrm>
            <a:off x="4646410" y="3837235"/>
            <a:ext cx="2905530" cy="1247949"/>
          </a:xfrm>
          <a:prstGeom prst="rect">
            <a:avLst/>
          </a:prstGeom>
        </p:spPr>
      </p:pic>
    </p:spTree>
    <p:extLst>
      <p:ext uri="{BB962C8B-B14F-4D97-AF65-F5344CB8AC3E}">
        <p14:creationId xmlns:p14="http://schemas.microsoft.com/office/powerpoint/2010/main" val="845278621"/>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095113" cy="4795836"/>
          </a:xfrm>
        </p:spPr>
        <p:txBody>
          <a:bodyPr>
            <a:normAutofit/>
          </a:bodyPr>
          <a:lstStyle/>
          <a:p>
            <a:pPr lvl="3"/>
            <a:r>
              <a:rPr lang="nl-NL" dirty="0"/>
              <a:t>Conditional Formatting</a:t>
            </a:r>
          </a:p>
          <a:p>
            <a:pPr lvl="3"/>
            <a:r>
              <a:rPr lang="en-US" sz="1600" dirty="0"/>
              <a:t>Data Bars</a:t>
            </a:r>
          </a:p>
          <a:p>
            <a:pPr lvl="3"/>
            <a:r>
              <a:rPr lang="en-US" sz="1600" b="0" dirty="0"/>
              <a:t>Graphically displays the value of a cell in relation to the other selected cells, by drawing a bar at the left of the cell. The longer the bar, the higher the value in comparison to the rest.</a:t>
            </a:r>
          </a:p>
          <a:p>
            <a:pPr lvl="3"/>
            <a:endParaRPr lang="en-US" sz="1600" dirty="0"/>
          </a:p>
          <a:p>
            <a:pPr lvl="3"/>
            <a:endParaRPr lang="en-US" sz="1600" dirty="0"/>
          </a:p>
          <a:p>
            <a:pPr lvl="3"/>
            <a:endParaRPr lang="en-US" sz="1600" dirty="0"/>
          </a:p>
          <a:p>
            <a:pPr lvl="3"/>
            <a:endParaRPr lang="en-US" sz="1600" dirty="0"/>
          </a:p>
          <a:p>
            <a:pPr lvl="3"/>
            <a:r>
              <a:rPr lang="en-US" sz="1600" dirty="0"/>
              <a:t>Icon Sets</a:t>
            </a:r>
          </a:p>
          <a:p>
            <a:pPr lvl="3"/>
            <a:r>
              <a:rPr lang="en-US" sz="1600" b="0" dirty="0"/>
              <a:t>Graphically displays the value of a cell in relation to the other selected cells, by drawing symbols at the left of the cell. Different symbols represent the value of the cell in comparison to the rest.</a:t>
            </a:r>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52</a:t>
            </a:fld>
            <a:endParaRPr lang="nl-NL"/>
          </a:p>
        </p:txBody>
      </p:sp>
      <p:pic>
        <p:nvPicPr>
          <p:cNvPr id="5" name="Picture 4">
            <a:extLst>
              <a:ext uri="{FF2B5EF4-FFF2-40B4-BE49-F238E27FC236}">
                <a16:creationId xmlns:a16="http://schemas.microsoft.com/office/drawing/2014/main" id="{CAF178D3-87E8-DBE9-C547-AE836CC7F2BA}"/>
              </a:ext>
            </a:extLst>
          </p:cNvPr>
          <p:cNvPicPr>
            <a:picLocks noChangeAspect="1"/>
          </p:cNvPicPr>
          <p:nvPr/>
        </p:nvPicPr>
        <p:blipFill>
          <a:blip r:embed="rId2"/>
          <a:stretch>
            <a:fillRect/>
          </a:stretch>
        </p:blipFill>
        <p:spPr>
          <a:xfrm>
            <a:off x="5666554" y="2636912"/>
            <a:ext cx="865239" cy="1347019"/>
          </a:xfrm>
          <a:prstGeom prst="rect">
            <a:avLst/>
          </a:prstGeom>
        </p:spPr>
      </p:pic>
      <p:pic>
        <p:nvPicPr>
          <p:cNvPr id="9" name="Picture 8">
            <a:extLst>
              <a:ext uri="{FF2B5EF4-FFF2-40B4-BE49-F238E27FC236}">
                <a16:creationId xmlns:a16="http://schemas.microsoft.com/office/drawing/2014/main" id="{A5381C7D-9CD6-D09A-EC2C-6D8C7BF3245D}"/>
              </a:ext>
            </a:extLst>
          </p:cNvPr>
          <p:cNvPicPr>
            <a:picLocks noChangeAspect="1"/>
          </p:cNvPicPr>
          <p:nvPr/>
        </p:nvPicPr>
        <p:blipFill>
          <a:blip r:embed="rId3"/>
          <a:stretch>
            <a:fillRect/>
          </a:stretch>
        </p:blipFill>
        <p:spPr>
          <a:xfrm>
            <a:off x="5651820" y="5013176"/>
            <a:ext cx="865239" cy="1347019"/>
          </a:xfrm>
          <a:prstGeom prst="rect">
            <a:avLst/>
          </a:prstGeom>
        </p:spPr>
      </p:pic>
    </p:spTree>
    <p:extLst>
      <p:ext uri="{BB962C8B-B14F-4D97-AF65-F5344CB8AC3E}">
        <p14:creationId xmlns:p14="http://schemas.microsoft.com/office/powerpoint/2010/main" val="745325393"/>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Visualization</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Conditional Formatting</a:t>
            </a:r>
          </a:p>
          <a:p>
            <a:pPr lvl="3"/>
            <a:r>
              <a:rPr lang="en-US" sz="1600" dirty="0"/>
              <a:t>Rules Manager</a:t>
            </a:r>
          </a:p>
          <a:p>
            <a:pPr lvl="3"/>
            <a:r>
              <a:rPr lang="en-US" sz="1600" b="0" dirty="0"/>
              <a:t>You can access the </a:t>
            </a:r>
            <a:r>
              <a:rPr lang="en-US" sz="1600" dirty="0"/>
              <a:t>Conditional Formatting Rules Manager </a:t>
            </a:r>
            <a:r>
              <a:rPr lang="en-US" sz="1600" b="0" dirty="0"/>
              <a:t>dialog box by selecting the cells that are controlled by the rules that you wish to change:</a:t>
            </a:r>
          </a:p>
          <a:p>
            <a:pPr marL="342900" indent="-342900" fontAlgn="base">
              <a:buFont typeface="+mj-lt"/>
              <a:buAutoNum type="arabicPeriod"/>
            </a:pPr>
            <a:r>
              <a:rPr lang="en-US" sz="1600" dirty="0"/>
              <a:t>Select the </a:t>
            </a:r>
            <a:r>
              <a:rPr lang="en-US" sz="1600" b="1" dirty="0"/>
              <a:t>Home</a:t>
            </a:r>
            <a:r>
              <a:rPr lang="en-US" sz="1600" dirty="0"/>
              <a:t> tab</a:t>
            </a:r>
          </a:p>
          <a:p>
            <a:pPr marL="342900" indent="-342900" fontAlgn="base">
              <a:buFont typeface="+mj-lt"/>
              <a:buAutoNum type="arabicPeriod"/>
            </a:pPr>
            <a:r>
              <a:rPr lang="en-US" sz="1600" dirty="0"/>
              <a:t>From the Styles group, click on </a:t>
            </a:r>
            <a:r>
              <a:rPr lang="en-US" sz="1600" b="1" dirty="0"/>
              <a:t>Conditional Formatting</a:t>
            </a:r>
          </a:p>
          <a:p>
            <a:pPr marL="342900" indent="-342900" fontAlgn="base">
              <a:buFont typeface="+mj-lt"/>
              <a:buAutoNum type="arabicPeriod"/>
            </a:pPr>
            <a:r>
              <a:rPr lang="en-US" sz="1600" dirty="0"/>
              <a:t>Select </a:t>
            </a:r>
            <a:r>
              <a:rPr lang="en-US" sz="1600" b="1" dirty="0"/>
              <a:t>Manage Rules</a:t>
            </a:r>
          </a:p>
          <a:p>
            <a:pPr marL="0" indent="0" fontAlgn="base">
              <a:buNone/>
            </a:pPr>
            <a:r>
              <a:rPr lang="en-US" sz="1600" b="0" dirty="0"/>
              <a:t>In this dialog box you can specify whether you are changing the rules for the current selection of cells, the current worksheet, or another worksheet in the current workbook, before changing the order of precedence for rule evaluation and editing, adding and deleting rules as required. When you have made all the required changes, click on </a:t>
            </a:r>
            <a:r>
              <a:rPr lang="en-US" sz="1600" dirty="0"/>
              <a:t>Apply </a:t>
            </a:r>
            <a:r>
              <a:rPr lang="en-US" sz="1600" b="0" dirty="0"/>
              <a:t>then click on </a:t>
            </a:r>
            <a:r>
              <a:rPr lang="en-US" sz="1600" dirty="0"/>
              <a:t>OK</a:t>
            </a:r>
            <a:r>
              <a:rPr lang="en-US" sz="1600" b="0" dirty="0"/>
              <a:t>.</a:t>
            </a:r>
            <a:endParaRPr lang="en-US" sz="1600" dirty="0"/>
          </a:p>
          <a:p>
            <a:pPr lvl="3"/>
            <a:endParaRPr lang="en-US" sz="1600" dirty="0"/>
          </a:p>
          <a:p>
            <a:pPr lvl="3"/>
            <a:endParaRPr lang="en-US" sz="1600" dirty="0"/>
          </a:p>
          <a:p>
            <a:pPr lvl="3"/>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53</a:t>
            </a:fld>
            <a:endParaRPr lang="nl-NL"/>
          </a:p>
        </p:txBody>
      </p:sp>
      <p:pic>
        <p:nvPicPr>
          <p:cNvPr id="4" name="Picture 3">
            <a:extLst>
              <a:ext uri="{FF2B5EF4-FFF2-40B4-BE49-F238E27FC236}">
                <a16:creationId xmlns:a16="http://schemas.microsoft.com/office/drawing/2014/main" id="{C70A7DA7-7E14-BA17-F24B-B69D242798FD}"/>
              </a:ext>
            </a:extLst>
          </p:cNvPr>
          <p:cNvPicPr>
            <a:picLocks noChangeAspect="1"/>
          </p:cNvPicPr>
          <p:nvPr/>
        </p:nvPicPr>
        <p:blipFill rotWithShape="1">
          <a:blip r:embed="rId2"/>
          <a:srcRect l="2053" t="11928" r="2420" b="4579"/>
          <a:stretch/>
        </p:blipFill>
        <p:spPr>
          <a:xfrm>
            <a:off x="6285527" y="3648573"/>
            <a:ext cx="5694514" cy="2372715"/>
          </a:xfrm>
          <a:prstGeom prst="rect">
            <a:avLst/>
          </a:prstGeom>
        </p:spPr>
      </p:pic>
    </p:spTree>
    <p:extLst>
      <p:ext uri="{BB962C8B-B14F-4D97-AF65-F5344CB8AC3E}">
        <p14:creationId xmlns:p14="http://schemas.microsoft.com/office/powerpoint/2010/main" val="3269274225"/>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Visualization</a:t>
            </a:r>
          </a:p>
        </p:txBody>
      </p:sp>
      <p:sp>
        <p:nvSpPr>
          <p:cNvPr id="8" name="Tijdelijke aanduiding voor verticale tekst 7"/>
          <p:cNvSpPr>
            <a:spLocks noGrp="1"/>
          </p:cNvSpPr>
          <p:nvPr>
            <p:ph type="body" orient="vert" idx="1"/>
          </p:nvPr>
        </p:nvSpPr>
        <p:spPr>
          <a:xfrm>
            <a:off x="404662" y="1252836"/>
            <a:ext cx="5694513" cy="4795836"/>
          </a:xfrm>
        </p:spPr>
        <p:txBody>
          <a:bodyPr>
            <a:normAutofit/>
          </a:bodyPr>
          <a:lstStyle/>
          <a:p>
            <a:pPr lvl="3"/>
            <a:r>
              <a:rPr lang="nl-NL" dirty="0"/>
              <a:t>Conditional Formatting</a:t>
            </a:r>
          </a:p>
          <a:p>
            <a:pPr lvl="3"/>
            <a:r>
              <a:rPr lang="en-US" sz="1600" dirty="0"/>
              <a:t>Rules Manager</a:t>
            </a:r>
          </a:p>
          <a:p>
            <a:pPr lvl="3"/>
            <a:r>
              <a:rPr lang="en-US" sz="1600" b="0" i="1" dirty="0"/>
              <a:t>Conditional Formatting Rules Precedence</a:t>
            </a:r>
          </a:p>
          <a:p>
            <a:pPr lvl="3"/>
            <a:r>
              <a:rPr lang="en-US" sz="1600" b="0" dirty="0"/>
              <a:t>When two or more conditional formatting rules apply to a range of cells, these rules are evaluated in order of precedence by how they are listed in the dialog box. A rule that is higher in the list has greater precedence than a rule that is lower in the list. By default, new rules are always added to the top of the list and therefore have a higher precedence; however, you can change the order of precedence by using the </a:t>
            </a:r>
            <a:r>
              <a:rPr lang="en-US" sz="1600" dirty="0"/>
              <a:t>Move Up</a:t>
            </a:r>
            <a:r>
              <a:rPr lang="en-US" sz="1600" b="0" dirty="0"/>
              <a:t> and </a:t>
            </a:r>
            <a:r>
              <a:rPr lang="en-US" sz="1600" dirty="0"/>
              <a:t>Move Down</a:t>
            </a:r>
            <a:r>
              <a:rPr lang="en-US" sz="1600" b="0" dirty="0"/>
              <a:t> arrow buttons in the dialog box.</a:t>
            </a:r>
          </a:p>
          <a:p>
            <a:pPr lvl="3"/>
            <a:endParaRPr lang="en-US" sz="1600" dirty="0"/>
          </a:p>
          <a:p>
            <a:pPr lvl="3"/>
            <a:endParaRPr lang="en-US" sz="1600"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54</a:t>
            </a:fld>
            <a:endParaRPr lang="nl-NL"/>
          </a:p>
        </p:txBody>
      </p:sp>
      <p:pic>
        <p:nvPicPr>
          <p:cNvPr id="4" name="Picture 3">
            <a:extLst>
              <a:ext uri="{FF2B5EF4-FFF2-40B4-BE49-F238E27FC236}">
                <a16:creationId xmlns:a16="http://schemas.microsoft.com/office/drawing/2014/main" id="{C70A7DA7-7E14-BA17-F24B-B69D242798FD}"/>
              </a:ext>
            </a:extLst>
          </p:cNvPr>
          <p:cNvPicPr>
            <a:picLocks noChangeAspect="1"/>
          </p:cNvPicPr>
          <p:nvPr/>
        </p:nvPicPr>
        <p:blipFill rotWithShape="1">
          <a:blip r:embed="rId2"/>
          <a:srcRect l="2053" t="11928" r="2420" b="4579"/>
          <a:stretch/>
        </p:blipFill>
        <p:spPr>
          <a:xfrm>
            <a:off x="6285527" y="2348880"/>
            <a:ext cx="5694514" cy="2372715"/>
          </a:xfrm>
          <a:prstGeom prst="rect">
            <a:avLst/>
          </a:prstGeom>
        </p:spPr>
      </p:pic>
    </p:spTree>
    <p:extLst>
      <p:ext uri="{BB962C8B-B14F-4D97-AF65-F5344CB8AC3E}">
        <p14:creationId xmlns:p14="http://schemas.microsoft.com/office/powerpoint/2010/main" val="3943829625"/>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p:txBody>
          <a:bodyPr/>
          <a:lstStyle/>
          <a:p>
            <a:pPr lvl="3"/>
            <a:r>
              <a:rPr lang="nl-NL" dirty="0"/>
              <a:t>Conditional Formatting – Example : Quakes</a:t>
            </a:r>
          </a:p>
          <a:p>
            <a:pPr lvl="3"/>
            <a:endParaRPr lang="en-US" b="0" dirty="0"/>
          </a:p>
          <a:p>
            <a:pPr lvl="1"/>
            <a:endParaRPr lang="nl-NL" dirty="0"/>
          </a:p>
          <a:p>
            <a:pPr lvl="1"/>
            <a:endParaRPr lang="nl-NL" b="1" dirty="0"/>
          </a:p>
          <a:p>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55</a:t>
            </a:fld>
            <a:endParaRPr lang="nl-NL"/>
          </a:p>
        </p:txBody>
      </p:sp>
      <p:pic>
        <p:nvPicPr>
          <p:cNvPr id="4" name="Picture 3">
            <a:extLst>
              <a:ext uri="{FF2B5EF4-FFF2-40B4-BE49-F238E27FC236}">
                <a16:creationId xmlns:a16="http://schemas.microsoft.com/office/drawing/2014/main" id="{51FF5966-23BE-1783-EF6E-5605AF58497D}"/>
              </a:ext>
            </a:extLst>
          </p:cNvPr>
          <p:cNvPicPr>
            <a:picLocks noChangeAspect="1"/>
          </p:cNvPicPr>
          <p:nvPr/>
        </p:nvPicPr>
        <p:blipFill>
          <a:blip r:embed="rId2"/>
          <a:stretch>
            <a:fillRect/>
          </a:stretch>
        </p:blipFill>
        <p:spPr>
          <a:xfrm>
            <a:off x="1346647" y="1736064"/>
            <a:ext cx="9771583" cy="4501248"/>
          </a:xfrm>
          <a:prstGeom prst="rect">
            <a:avLst/>
          </a:prstGeom>
        </p:spPr>
      </p:pic>
      <p:sp>
        <p:nvSpPr>
          <p:cNvPr id="3" name="Parchemin : vertical 2">
            <a:extLst>
              <a:ext uri="{FF2B5EF4-FFF2-40B4-BE49-F238E27FC236}">
                <a16:creationId xmlns:a16="http://schemas.microsoft.com/office/drawing/2014/main" id="{98FC3564-BF12-9D08-0B24-6EBC2A5F1670}"/>
              </a:ext>
            </a:extLst>
          </p:cNvPr>
          <p:cNvSpPr/>
          <p:nvPr/>
        </p:nvSpPr>
        <p:spPr>
          <a:xfrm>
            <a:off x="6819255" y="4437112"/>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1541111218"/>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Data Visualization</a:t>
            </a:r>
          </a:p>
        </p:txBody>
      </p:sp>
      <p:sp>
        <p:nvSpPr>
          <p:cNvPr id="8" name="Tijdelijke aanduiding voor verticale tekst 7"/>
          <p:cNvSpPr>
            <a:spLocks noGrp="1"/>
          </p:cNvSpPr>
          <p:nvPr>
            <p:ph type="body" orient="vert" idx="1"/>
          </p:nvPr>
        </p:nvSpPr>
        <p:spPr>
          <a:xfrm>
            <a:off x="404662" y="1252836"/>
            <a:ext cx="11389023" cy="5056484"/>
          </a:xfrm>
        </p:spPr>
        <p:txBody>
          <a:bodyPr>
            <a:normAutofit/>
          </a:bodyPr>
          <a:lstStyle/>
          <a:p>
            <a:pPr lvl="3"/>
            <a:r>
              <a:rPr lang="en-US" dirty="0"/>
              <a:t>Creating Charts in Excel</a:t>
            </a:r>
          </a:p>
          <a:p>
            <a:pPr marL="342900" lvl="3" indent="-342900">
              <a:buFont typeface="+mj-lt"/>
              <a:buAutoNum type="arabicPeriod"/>
            </a:pPr>
            <a:r>
              <a:rPr lang="en-US" b="0" dirty="0"/>
              <a:t>Select the </a:t>
            </a:r>
            <a:r>
              <a:rPr lang="en-US" dirty="0"/>
              <a:t>Insert</a:t>
            </a:r>
            <a:r>
              <a:rPr lang="en-US" b="0" dirty="0"/>
              <a:t> tab.</a:t>
            </a:r>
          </a:p>
          <a:p>
            <a:pPr marL="342900" lvl="3" indent="-342900">
              <a:buFont typeface="+mj-lt"/>
              <a:buAutoNum type="arabicPeriod"/>
            </a:pPr>
            <a:r>
              <a:rPr lang="en-US" b="0" dirty="0"/>
              <a:t>Highlight the data.  </a:t>
            </a:r>
          </a:p>
          <a:p>
            <a:pPr marL="342900" lvl="3" indent="-342900">
              <a:buFont typeface="+mj-lt"/>
              <a:buAutoNum type="arabicPeriod"/>
            </a:pPr>
            <a:r>
              <a:rPr lang="en-US" b="0" dirty="0"/>
              <a:t>Click on chart type, then subtype.</a:t>
            </a:r>
          </a:p>
          <a:p>
            <a:pPr marL="342900" lvl="3" indent="-342900">
              <a:buFont typeface="+mj-lt"/>
              <a:buAutoNum type="arabicPeriod"/>
            </a:pPr>
            <a:endParaRPr lang="en-US" b="0" dirty="0"/>
          </a:p>
          <a:p>
            <a:pPr marL="342900" lvl="3" indent="-342900">
              <a:buFont typeface="+mj-lt"/>
              <a:buAutoNum type="arabicPeriod"/>
            </a:pPr>
            <a:endParaRPr lang="en-US" b="0" dirty="0"/>
          </a:p>
          <a:p>
            <a:pPr marL="342900" lvl="3" indent="-342900">
              <a:buFont typeface="+mj-lt"/>
              <a:buAutoNum type="arabicPeriod"/>
            </a:pPr>
            <a:endParaRPr lang="en-US" b="0" dirty="0"/>
          </a:p>
          <a:p>
            <a:pPr marL="342900" lvl="3" indent="-342900">
              <a:buFont typeface="+mj-lt"/>
              <a:buAutoNum type="arabicPeriod"/>
            </a:pPr>
            <a:r>
              <a:rPr lang="en-US" b="0" dirty="0"/>
              <a:t>Use Chart Tools to customize.</a:t>
            </a:r>
          </a:p>
          <a:p>
            <a:pPr lvl="3"/>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56</a:t>
            </a:fld>
            <a:endParaRPr lang="nl-NL"/>
          </a:p>
        </p:txBody>
      </p:sp>
      <p:pic>
        <p:nvPicPr>
          <p:cNvPr id="5" name="Picture 4" descr="BA2-Figure-3.4-new-copy.png">
            <a:extLst>
              <a:ext uri="{FF2B5EF4-FFF2-40B4-BE49-F238E27FC236}">
                <a16:creationId xmlns:a16="http://schemas.microsoft.com/office/drawing/2014/main" id="{3648C0BC-A84B-3041-C826-51744068D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536" y="2780928"/>
            <a:ext cx="8676456" cy="1110954"/>
          </a:xfrm>
          <a:prstGeom prst="rect">
            <a:avLst/>
          </a:prstGeom>
        </p:spPr>
      </p:pic>
      <p:pic>
        <p:nvPicPr>
          <p:cNvPr id="6" name="Picture 5" descr="BA2-Figure-3.5-new-copy.png">
            <a:extLst>
              <a:ext uri="{FF2B5EF4-FFF2-40B4-BE49-F238E27FC236}">
                <a16:creationId xmlns:a16="http://schemas.microsoft.com/office/drawing/2014/main" id="{7D2CE096-93E8-3D8A-7913-254329D88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536" y="4503392"/>
            <a:ext cx="8676456" cy="1101772"/>
          </a:xfrm>
          <a:prstGeom prst="rect">
            <a:avLst/>
          </a:prstGeom>
        </p:spPr>
      </p:pic>
    </p:spTree>
    <p:extLst>
      <p:ext uri="{BB962C8B-B14F-4D97-AF65-F5344CB8AC3E}">
        <p14:creationId xmlns:p14="http://schemas.microsoft.com/office/powerpoint/2010/main" val="2174298277"/>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en-US" dirty="0"/>
              <a:t>Column and Bar Charts</a:t>
            </a:r>
          </a:p>
          <a:p>
            <a:pPr lvl="3"/>
            <a:r>
              <a:rPr lang="en-US" b="0" dirty="0"/>
              <a:t>Excel distinguishes between vertical and horizontal bar charts, calling the former </a:t>
            </a:r>
            <a:r>
              <a:rPr lang="en-US" dirty="0"/>
              <a:t>column charts </a:t>
            </a:r>
            <a:r>
              <a:rPr lang="en-US" b="0" dirty="0"/>
              <a:t>and the latter </a:t>
            </a:r>
            <a:r>
              <a:rPr lang="en-US" dirty="0"/>
              <a:t>bar charts</a:t>
            </a:r>
            <a:r>
              <a:rPr lang="en-US" b="0" dirty="0"/>
              <a:t>. </a:t>
            </a:r>
          </a:p>
          <a:p>
            <a:pPr lvl="3"/>
            <a:r>
              <a:rPr lang="en-US" b="0" dirty="0"/>
              <a:t>A clustered column chart compares values across categories using vertical rectangles; </a:t>
            </a:r>
          </a:p>
          <a:p>
            <a:pPr lvl="1"/>
            <a:r>
              <a:rPr lang="en-US" sz="1800"/>
              <a:t>a stacked column chart displays the contribution of each value to the total by stacking the rectangles; </a:t>
            </a:r>
          </a:p>
          <a:p>
            <a:pPr lvl="1"/>
            <a:r>
              <a:rPr lang="en-US" sz="1800"/>
              <a:t>a 100% stacked column chart compares the percentage that each value contributes to a total. </a:t>
            </a:r>
          </a:p>
          <a:p>
            <a:pPr lvl="3"/>
            <a:r>
              <a:rPr lang="en-US" b="0" dirty="0"/>
              <a:t>Column and bar charts are useful for comparing categorical or ordinal data, for illustrating differences between sets of values, and for showing proportions or percentages of a whole.</a:t>
            </a:r>
          </a:p>
          <a:p>
            <a:pPr lvl="3"/>
            <a:endParaRPr lang="nl-NL" dirty="0"/>
          </a:p>
        </p:txBody>
      </p:sp>
      <p:pic>
        <p:nvPicPr>
          <p:cNvPr id="3" name="Picture 2" descr="BA2-Figure-3.8-new-copy.png">
            <a:extLst>
              <a:ext uri="{FF2B5EF4-FFF2-40B4-BE49-F238E27FC236}">
                <a16:creationId xmlns:a16="http://schemas.microsoft.com/office/drawing/2014/main" id="{73D051F2-EF27-CDFE-26FA-5FE25889C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808" y="1628800"/>
            <a:ext cx="5592763" cy="3559882"/>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57</a:t>
            </a:fld>
            <a:endParaRPr lang="nl-NL"/>
          </a:p>
        </p:txBody>
      </p:sp>
    </p:spTree>
    <p:extLst>
      <p:ext uri="{BB962C8B-B14F-4D97-AF65-F5344CB8AC3E}">
        <p14:creationId xmlns:p14="http://schemas.microsoft.com/office/powerpoint/2010/main" val="3306824083"/>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593347" cy="4795836"/>
          </a:xfrm>
        </p:spPr>
        <p:txBody>
          <a:bodyPr>
            <a:normAutofit/>
          </a:bodyPr>
          <a:lstStyle/>
          <a:p>
            <a:pPr lvl="3"/>
            <a:r>
              <a:rPr lang="en-US" dirty="0"/>
              <a:t>Line Charts</a:t>
            </a:r>
          </a:p>
          <a:p>
            <a:pPr lvl="3"/>
            <a:r>
              <a:rPr lang="en-US" b="0" dirty="0"/>
              <a:t>Line charts provide a useful means for displaying data over time. </a:t>
            </a:r>
          </a:p>
          <a:p>
            <a:pPr lvl="3"/>
            <a:r>
              <a:rPr lang="en-US" b="0" dirty="0"/>
              <a:t>You may plot multiple data series in line charts; however, they can be difficult to interpret if the magnitude of the data values differs greatly. In that case, it would be advisable to create separate charts for each data series.</a:t>
            </a:r>
          </a:p>
          <a:p>
            <a:pPr lvl="3"/>
            <a:endParaRPr lang="nl-NL" dirty="0"/>
          </a:p>
        </p:txBody>
      </p:sp>
      <p:pic>
        <p:nvPicPr>
          <p:cNvPr id="4" name="Picture 3" descr="BA2-Figure-3.10-new-copy.png">
            <a:extLst>
              <a:ext uri="{FF2B5EF4-FFF2-40B4-BE49-F238E27FC236}">
                <a16:creationId xmlns:a16="http://schemas.microsoft.com/office/drawing/2014/main" id="{26AEEEB4-6390-D9A3-7ACF-4A7BE8829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75" y="1941842"/>
            <a:ext cx="5592763" cy="3417229"/>
          </a:xfrm>
          <a:prstGeom prst="rect">
            <a:avLst/>
          </a:prstGeom>
          <a:noFill/>
        </p:spPr>
      </p:pic>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58</a:t>
            </a:fld>
            <a:endParaRPr lang="nl-NL"/>
          </a:p>
        </p:txBody>
      </p:sp>
    </p:spTree>
    <p:extLst>
      <p:ext uri="{BB962C8B-B14F-4D97-AF65-F5344CB8AC3E}">
        <p14:creationId xmlns:p14="http://schemas.microsoft.com/office/powerpoint/2010/main" val="165333041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5694513" cy="5128492"/>
          </a:xfrm>
        </p:spPr>
        <p:txBody>
          <a:bodyPr>
            <a:normAutofit/>
          </a:bodyPr>
          <a:lstStyle/>
          <a:p>
            <a:pPr lvl="3"/>
            <a:r>
              <a:rPr lang="en-US" sz="1800" dirty="0">
                <a:ea typeface="+mj-ea"/>
                <a:cs typeface="+mj-cs"/>
              </a:rPr>
              <a:t>Pie Charts</a:t>
            </a:r>
          </a:p>
          <a:p>
            <a:pPr lvl="3"/>
            <a:r>
              <a:rPr lang="en-US" sz="1600" b="0" dirty="0"/>
              <a:t>A pie chart displays this by partitioning a circle into pie-shaped areas showing the relative proportion.</a:t>
            </a:r>
          </a:p>
          <a:p>
            <a:pPr marL="0" indent="0">
              <a:buNone/>
            </a:pPr>
            <a:r>
              <a:rPr lang="en-US" sz="1600" dirty="0"/>
              <a:t>Data visualization professionals don't recommend using pie charts. In a pie chart, it is difficult to compare the relative sizes of areas; however, the bars in the column chart can easily be compared to determine relative ratios of the data.  </a:t>
            </a:r>
          </a:p>
          <a:p>
            <a:pPr lvl="1"/>
            <a:r>
              <a:rPr lang="en-US" dirty="0"/>
              <a:t>If you do use pie charts, restrict them to small numbers of categories, always ensure that the numbers add to 100%, and use labels to display the group names and actual percentages. Avoid three-dimensional (3D) pie charts—especially those that are rotated—and keep them simple.</a:t>
            </a:r>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59</a:t>
            </a:fld>
            <a:endParaRPr lang="nl-NL"/>
          </a:p>
        </p:txBody>
      </p:sp>
      <p:pic>
        <p:nvPicPr>
          <p:cNvPr id="6" name="Picture 5" descr="BA2-Figure-3.13-new-copy.png">
            <a:extLst>
              <a:ext uri="{FF2B5EF4-FFF2-40B4-BE49-F238E27FC236}">
                <a16:creationId xmlns:a16="http://schemas.microsoft.com/office/drawing/2014/main" id="{42A0EDCB-83EE-6594-C66D-A501C751C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223" y="3572319"/>
            <a:ext cx="4252842" cy="2383620"/>
          </a:xfrm>
          <a:prstGeom prst="rect">
            <a:avLst/>
          </a:prstGeom>
        </p:spPr>
      </p:pic>
      <p:pic>
        <p:nvPicPr>
          <p:cNvPr id="9" name="Picture 8" descr="BA2-Figure-3.12-new-copy.png">
            <a:extLst>
              <a:ext uri="{FF2B5EF4-FFF2-40B4-BE49-F238E27FC236}">
                <a16:creationId xmlns:a16="http://schemas.microsoft.com/office/drawing/2014/main" id="{D6FCA49B-91DB-E931-4AF6-72CD0371D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239" y="1079146"/>
            <a:ext cx="3707904" cy="2250739"/>
          </a:xfrm>
          <a:prstGeom prst="rect">
            <a:avLst/>
          </a:prstGeom>
        </p:spPr>
      </p:pic>
    </p:spTree>
    <p:extLst>
      <p:ext uri="{BB962C8B-B14F-4D97-AF65-F5344CB8AC3E}">
        <p14:creationId xmlns:p14="http://schemas.microsoft.com/office/powerpoint/2010/main" val="1929429809"/>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Introduction</a:t>
            </a:r>
          </a:p>
        </p:txBody>
      </p:sp>
      <p:sp>
        <p:nvSpPr>
          <p:cNvPr id="8" name="Tijdelijke aanduiding voor verticale tekst 7"/>
          <p:cNvSpPr>
            <a:spLocks noGrp="1"/>
          </p:cNvSpPr>
          <p:nvPr>
            <p:ph type="body" orient="vert" idx="1"/>
          </p:nvPr>
        </p:nvSpPr>
        <p:spPr>
          <a:xfrm>
            <a:off x="404662" y="1252836"/>
            <a:ext cx="11023105" cy="1034837"/>
          </a:xfrm>
        </p:spPr>
        <p:txBody>
          <a:bodyPr>
            <a:normAutofit/>
          </a:bodyPr>
          <a:lstStyle/>
          <a:p>
            <a:pPr lvl="3"/>
            <a:r>
              <a:rPr lang="nl-NL" dirty="0"/>
              <a:t>Data Mining using Excel </a:t>
            </a:r>
          </a:p>
          <a:p>
            <a:pPr lvl="4"/>
            <a:r>
              <a:rPr lang="nl-NL" b="0" dirty="0">
                <a:solidFill>
                  <a:schemeClr val="bg2"/>
                </a:solidFill>
              </a:rPr>
              <a:t>Using Excel computing capabilities and features to </a:t>
            </a:r>
            <a:r>
              <a:rPr lang="en-US" b="0" dirty="0">
                <a:solidFill>
                  <a:schemeClr val="bg2"/>
                </a:solidFill>
              </a:rPr>
              <a:t>Convert </a:t>
            </a:r>
            <a:r>
              <a:rPr lang="en-US" dirty="0">
                <a:solidFill>
                  <a:schemeClr val="bg2"/>
                </a:solidFill>
              </a:rPr>
              <a:t>Raw Data </a:t>
            </a:r>
            <a:r>
              <a:rPr lang="en-US" b="0" dirty="0">
                <a:solidFill>
                  <a:schemeClr val="bg2"/>
                </a:solidFill>
              </a:rPr>
              <a:t>into </a:t>
            </a:r>
            <a:r>
              <a:rPr lang="en-US" dirty="0">
                <a:solidFill>
                  <a:schemeClr val="bg2"/>
                </a:solidFill>
              </a:rPr>
              <a:t>Useful Information </a:t>
            </a:r>
            <a:r>
              <a:rPr lang="en-US" b="0" dirty="0">
                <a:solidFill>
                  <a:schemeClr val="bg2"/>
                </a:solidFill>
              </a:rPr>
              <a:t>for Decision Makers</a:t>
            </a:r>
          </a:p>
          <a:p>
            <a:pPr lvl="4"/>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a:t>
            </a:fld>
            <a:endParaRPr lang="nl-NL"/>
          </a:p>
        </p:txBody>
      </p:sp>
      <p:grpSp>
        <p:nvGrpSpPr>
          <p:cNvPr id="24" name="Group 23">
            <a:extLst>
              <a:ext uri="{FF2B5EF4-FFF2-40B4-BE49-F238E27FC236}">
                <a16:creationId xmlns:a16="http://schemas.microsoft.com/office/drawing/2014/main" id="{0E2323FE-2842-5844-D910-6DB4E67A893E}"/>
              </a:ext>
            </a:extLst>
          </p:cNvPr>
          <p:cNvGrpSpPr/>
          <p:nvPr/>
        </p:nvGrpSpPr>
        <p:grpSpPr>
          <a:xfrm>
            <a:off x="529533" y="4484263"/>
            <a:ext cx="1132663" cy="1525479"/>
            <a:chOff x="122511" y="2541995"/>
            <a:chExt cx="2226728" cy="2700516"/>
          </a:xfrm>
        </p:grpSpPr>
        <p:pic>
          <p:nvPicPr>
            <p:cNvPr id="4" name="Picture 3" descr="Icon&#10;&#10;Description automatically generated">
              <a:extLst>
                <a:ext uri="{FF2B5EF4-FFF2-40B4-BE49-F238E27FC236}">
                  <a16:creationId xmlns:a16="http://schemas.microsoft.com/office/drawing/2014/main" id="{F38B9CCC-EBF2-8A39-A622-A36151F74E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511" y="3032956"/>
              <a:ext cx="1008795" cy="1096516"/>
            </a:xfrm>
            <a:prstGeom prst="rect">
              <a:avLst/>
            </a:prstGeom>
          </p:spPr>
        </p:pic>
        <p:pic>
          <p:nvPicPr>
            <p:cNvPr id="9" name="Picture 8" descr="Icon&#10;&#10;Description automatically generated">
              <a:extLst>
                <a:ext uri="{FF2B5EF4-FFF2-40B4-BE49-F238E27FC236}">
                  <a16:creationId xmlns:a16="http://schemas.microsoft.com/office/drawing/2014/main" id="{880943DE-E004-7FCA-C803-D7FA26F9B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842" y="3811639"/>
              <a:ext cx="1068397" cy="966899"/>
            </a:xfrm>
            <a:prstGeom prst="rect">
              <a:avLst/>
            </a:prstGeom>
          </p:spPr>
        </p:pic>
        <p:pic>
          <p:nvPicPr>
            <p:cNvPr id="11" name="Picture 10" descr="Icon&#10;&#10;Description automatically generated">
              <a:extLst>
                <a:ext uri="{FF2B5EF4-FFF2-40B4-BE49-F238E27FC236}">
                  <a16:creationId xmlns:a16="http://schemas.microsoft.com/office/drawing/2014/main" id="{3B767E20-BFDD-1039-A24C-DE185E5C5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942" y="4275612"/>
              <a:ext cx="928223" cy="966899"/>
            </a:xfrm>
            <a:prstGeom prst="rect">
              <a:avLst/>
            </a:prstGeom>
          </p:spPr>
        </p:pic>
        <p:pic>
          <p:nvPicPr>
            <p:cNvPr id="13" name="Picture 12" descr="Icon&#10;&#10;Description automatically generated">
              <a:extLst>
                <a:ext uri="{FF2B5EF4-FFF2-40B4-BE49-F238E27FC236}">
                  <a16:creationId xmlns:a16="http://schemas.microsoft.com/office/drawing/2014/main" id="{1D442120-5266-79A5-7EA8-D2B5DDD383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2631" y="2541995"/>
              <a:ext cx="1023880" cy="1112913"/>
            </a:xfrm>
            <a:prstGeom prst="rect">
              <a:avLst/>
            </a:prstGeom>
          </p:spPr>
        </p:pic>
      </p:grpSp>
      <p:pic>
        <p:nvPicPr>
          <p:cNvPr id="18" name="Graphic 17">
            <a:extLst>
              <a:ext uri="{FF2B5EF4-FFF2-40B4-BE49-F238E27FC236}">
                <a16:creationId xmlns:a16="http://schemas.microsoft.com/office/drawing/2014/main" id="{15A3D57A-D9FD-663B-4396-90D51C53C74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34069" y="4016513"/>
            <a:ext cx="891729" cy="829426"/>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5B38B92-A853-B31E-A4D1-9160C8D011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1698" y="3146143"/>
            <a:ext cx="1460226" cy="1387214"/>
          </a:xfrm>
          <a:prstGeom prst="rect">
            <a:avLst/>
          </a:prstGeom>
          <a:noFill/>
        </p:spPr>
      </p:pic>
      <p:pic>
        <p:nvPicPr>
          <p:cNvPr id="20" name="Picture 19">
            <a:extLst>
              <a:ext uri="{FF2B5EF4-FFF2-40B4-BE49-F238E27FC236}">
                <a16:creationId xmlns:a16="http://schemas.microsoft.com/office/drawing/2014/main" id="{6A102B72-EF80-A2F1-2816-C60631270006}"/>
              </a:ext>
            </a:extLst>
          </p:cNvPr>
          <p:cNvPicPr>
            <a:picLocks noChangeAspect="1"/>
          </p:cNvPicPr>
          <p:nvPr/>
        </p:nvPicPr>
        <p:blipFill>
          <a:blip r:embed="rId9"/>
          <a:stretch>
            <a:fillRect/>
          </a:stretch>
        </p:blipFill>
        <p:spPr>
          <a:xfrm>
            <a:off x="7340029" y="2864522"/>
            <a:ext cx="3009107" cy="1657659"/>
          </a:xfrm>
          <a:prstGeom prst="rect">
            <a:avLst/>
          </a:prstGeom>
        </p:spPr>
      </p:pic>
      <p:pic>
        <p:nvPicPr>
          <p:cNvPr id="23" name="Picture 22">
            <a:extLst>
              <a:ext uri="{FF2B5EF4-FFF2-40B4-BE49-F238E27FC236}">
                <a16:creationId xmlns:a16="http://schemas.microsoft.com/office/drawing/2014/main" id="{75F0C010-91FC-CD42-0E24-10F7D9FF79B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1619" r="-1"/>
          <a:stretch/>
        </p:blipFill>
        <p:spPr>
          <a:xfrm>
            <a:off x="8670631" y="4052354"/>
            <a:ext cx="2744787" cy="2037893"/>
          </a:xfrm>
          <a:prstGeom prst="rect">
            <a:avLst/>
          </a:prstGeom>
          <a:ln w="12700">
            <a:noFill/>
          </a:ln>
        </p:spPr>
      </p:pic>
      <p:sp>
        <p:nvSpPr>
          <p:cNvPr id="25" name="Tijdelijke aanduiding voor verticale tekst 7">
            <a:extLst>
              <a:ext uri="{FF2B5EF4-FFF2-40B4-BE49-F238E27FC236}">
                <a16:creationId xmlns:a16="http://schemas.microsoft.com/office/drawing/2014/main" id="{7E406473-0171-68F1-9847-8BCC3A4E981B}"/>
              </a:ext>
            </a:extLst>
          </p:cNvPr>
          <p:cNvSpPr txBox="1">
            <a:spLocks/>
          </p:cNvSpPr>
          <p:nvPr/>
        </p:nvSpPr>
        <p:spPr>
          <a:xfrm>
            <a:off x="445603" y="4004841"/>
            <a:ext cx="1460227" cy="290103"/>
          </a:xfrm>
          <a:prstGeom prst="rect">
            <a:avLst/>
          </a:prstGeom>
        </p:spPr>
        <p:txBody>
          <a:bodyPr vert="horz" lIns="0" tIns="0" rIns="0" bIns="0" rtlCol="0">
            <a:normAutofit fontScale="92500" lnSpcReduction="1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dirty="0"/>
              <a:t>Collect Data</a:t>
            </a:r>
          </a:p>
          <a:p>
            <a:pPr lvl="4"/>
            <a:endParaRPr lang="nl-NL" dirty="0"/>
          </a:p>
        </p:txBody>
      </p:sp>
      <p:sp>
        <p:nvSpPr>
          <p:cNvPr id="26" name="Tijdelijke aanduiding voor verticale tekst 7">
            <a:extLst>
              <a:ext uri="{FF2B5EF4-FFF2-40B4-BE49-F238E27FC236}">
                <a16:creationId xmlns:a16="http://schemas.microsoft.com/office/drawing/2014/main" id="{218EBA68-DD79-63CC-5365-A51EC9FF7EC4}"/>
              </a:ext>
            </a:extLst>
          </p:cNvPr>
          <p:cNvSpPr txBox="1">
            <a:spLocks/>
          </p:cNvSpPr>
          <p:nvPr/>
        </p:nvSpPr>
        <p:spPr>
          <a:xfrm>
            <a:off x="2138932" y="3511624"/>
            <a:ext cx="2306787" cy="422846"/>
          </a:xfrm>
          <a:prstGeom prst="rect">
            <a:avLst/>
          </a:prstGeom>
        </p:spPr>
        <p:txBody>
          <a:bodyPr vert="horz" lIns="0" tIns="0" rIns="0" bIns="0" rtlCol="0">
            <a:normAutofit fontScale="925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dirty="0"/>
              <a:t>Import Data in Excel</a:t>
            </a:r>
          </a:p>
        </p:txBody>
      </p:sp>
      <p:sp>
        <p:nvSpPr>
          <p:cNvPr id="27" name="Tijdelijke aanduiding voor verticale tekst 7">
            <a:extLst>
              <a:ext uri="{FF2B5EF4-FFF2-40B4-BE49-F238E27FC236}">
                <a16:creationId xmlns:a16="http://schemas.microsoft.com/office/drawing/2014/main" id="{EC8016AC-1EB1-2791-A065-E9A6FF4ABA67}"/>
              </a:ext>
            </a:extLst>
          </p:cNvPr>
          <p:cNvSpPr txBox="1">
            <a:spLocks/>
          </p:cNvSpPr>
          <p:nvPr/>
        </p:nvSpPr>
        <p:spPr>
          <a:xfrm>
            <a:off x="4965916" y="2726312"/>
            <a:ext cx="1900595" cy="422846"/>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nl-NL" sz="1700" dirty="0"/>
              <a:t>Data Mining</a:t>
            </a:r>
          </a:p>
          <a:p>
            <a:pPr lvl="4"/>
            <a:endParaRPr lang="nl-NL" dirty="0"/>
          </a:p>
        </p:txBody>
      </p:sp>
      <p:sp>
        <p:nvSpPr>
          <p:cNvPr id="29" name="TextBox 28">
            <a:extLst>
              <a:ext uri="{FF2B5EF4-FFF2-40B4-BE49-F238E27FC236}">
                <a16:creationId xmlns:a16="http://schemas.microsoft.com/office/drawing/2014/main" id="{BF5DA6BD-2E19-0CF6-A791-0397C05235F6}"/>
              </a:ext>
            </a:extLst>
          </p:cNvPr>
          <p:cNvSpPr txBox="1"/>
          <p:nvPr/>
        </p:nvSpPr>
        <p:spPr>
          <a:xfrm>
            <a:off x="3993041" y="4678245"/>
            <a:ext cx="3030669" cy="523220"/>
          </a:xfrm>
          <a:prstGeom prst="rect">
            <a:avLst/>
          </a:prstGeom>
          <a:noFill/>
        </p:spPr>
        <p:txBody>
          <a:bodyPr wrap="square">
            <a:spAutoFit/>
          </a:bodyPr>
          <a:lstStyle/>
          <a:p>
            <a:pPr lvl="1" algn="ctr"/>
            <a:r>
              <a:rPr lang="en-US" sz="1400" i="1" dirty="0">
                <a:solidFill>
                  <a:schemeClr val="bg2"/>
                </a:solidFill>
              </a:rPr>
              <a:t>Clean &amp; Transform Data</a:t>
            </a:r>
          </a:p>
          <a:p>
            <a:pPr lvl="1" algn="ctr"/>
            <a:r>
              <a:rPr lang="en-US" sz="1400" i="1" dirty="0">
                <a:solidFill>
                  <a:schemeClr val="bg2"/>
                </a:solidFill>
              </a:rPr>
              <a:t>Build Data Model</a:t>
            </a:r>
          </a:p>
        </p:txBody>
      </p:sp>
      <p:sp>
        <p:nvSpPr>
          <p:cNvPr id="31" name="TextBox 30">
            <a:extLst>
              <a:ext uri="{FF2B5EF4-FFF2-40B4-BE49-F238E27FC236}">
                <a16:creationId xmlns:a16="http://schemas.microsoft.com/office/drawing/2014/main" id="{1B4A629E-8BC0-11CB-B395-780AB1B82C9B}"/>
              </a:ext>
            </a:extLst>
          </p:cNvPr>
          <p:cNvSpPr txBox="1"/>
          <p:nvPr/>
        </p:nvSpPr>
        <p:spPr>
          <a:xfrm>
            <a:off x="7113620" y="2174424"/>
            <a:ext cx="4314147" cy="798680"/>
          </a:xfrm>
          <a:prstGeom prst="rect">
            <a:avLst/>
          </a:prstGeom>
          <a:noFill/>
        </p:spPr>
        <p:txBody>
          <a:bodyPr wrap="square">
            <a:spAutoFit/>
          </a:bodyPr>
          <a:lstStyle/>
          <a:p>
            <a:pPr marL="0" lvl="3" algn="ctr">
              <a:lnSpc>
                <a:spcPct val="90000"/>
              </a:lnSpc>
              <a:spcBef>
                <a:spcPts val="600"/>
              </a:spcBef>
              <a:spcAft>
                <a:spcPts val="600"/>
              </a:spcAft>
            </a:pPr>
            <a:r>
              <a:rPr lang="en-US" sz="1700" b="1" dirty="0">
                <a:solidFill>
                  <a:schemeClr val="bg2"/>
                </a:solidFill>
              </a:rPr>
              <a:t>Build Reports, Visualizations and Dashboards that Deliver Useful Information</a:t>
            </a:r>
          </a:p>
        </p:txBody>
      </p:sp>
      <p:sp>
        <p:nvSpPr>
          <p:cNvPr id="33" name="Arrow: Striped Right 32">
            <a:extLst>
              <a:ext uri="{FF2B5EF4-FFF2-40B4-BE49-F238E27FC236}">
                <a16:creationId xmlns:a16="http://schemas.microsoft.com/office/drawing/2014/main" id="{05257353-04B2-AE7A-596F-94CFF2DF2E49}"/>
              </a:ext>
            </a:extLst>
          </p:cNvPr>
          <p:cNvSpPr/>
          <p:nvPr/>
        </p:nvSpPr>
        <p:spPr>
          <a:xfrm rot="19563551">
            <a:off x="1804715" y="4615834"/>
            <a:ext cx="692545" cy="428827"/>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Arrow: Striped Right 33">
            <a:extLst>
              <a:ext uri="{FF2B5EF4-FFF2-40B4-BE49-F238E27FC236}">
                <a16:creationId xmlns:a16="http://schemas.microsoft.com/office/drawing/2014/main" id="{A4396E8A-4C87-802D-4C51-7F0C9DC8BAA3}"/>
              </a:ext>
            </a:extLst>
          </p:cNvPr>
          <p:cNvSpPr/>
          <p:nvPr/>
        </p:nvSpPr>
        <p:spPr>
          <a:xfrm rot="19563551">
            <a:off x="4008762" y="4123369"/>
            <a:ext cx="692545" cy="428827"/>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Arrow: Striped Right 35">
            <a:extLst>
              <a:ext uri="{FF2B5EF4-FFF2-40B4-BE49-F238E27FC236}">
                <a16:creationId xmlns:a16="http://schemas.microsoft.com/office/drawing/2014/main" id="{336D965E-B93B-F13C-AC06-DFA63AECB9A2}"/>
              </a:ext>
            </a:extLst>
          </p:cNvPr>
          <p:cNvSpPr/>
          <p:nvPr/>
        </p:nvSpPr>
        <p:spPr>
          <a:xfrm rot="19563551">
            <a:off x="6570050" y="3563449"/>
            <a:ext cx="692545" cy="428827"/>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42631236"/>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sz="1800" dirty="0">
                <a:ea typeface="+mj-ea"/>
                <a:cs typeface="+mj-cs"/>
              </a:rPr>
              <a:t>Area Charts</a:t>
            </a:r>
          </a:p>
          <a:p>
            <a:pPr lvl="3"/>
            <a:r>
              <a:rPr lang="en-US" sz="1600" b="0" dirty="0"/>
              <a:t>An area chart combines the features of a pie chart with those of line charts. </a:t>
            </a:r>
          </a:p>
          <a:p>
            <a:pPr lvl="3"/>
            <a:r>
              <a:rPr lang="en-US" sz="1600" b="0" dirty="0"/>
              <a:t>Area charts present more information than pie or line charts alone but may clutter the observer’s mind with too many details if too many data series are used; thus, they should be used with care.</a:t>
            </a:r>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60</a:t>
            </a:fld>
            <a:endParaRPr lang="nl-NL"/>
          </a:p>
        </p:txBody>
      </p:sp>
      <p:pic>
        <p:nvPicPr>
          <p:cNvPr id="3" name="Picture 2" descr="BA2-Figure-3.14-new-copy.png">
            <a:extLst>
              <a:ext uri="{FF2B5EF4-FFF2-40B4-BE49-F238E27FC236}">
                <a16:creationId xmlns:a16="http://schemas.microsoft.com/office/drawing/2014/main" id="{805C34F8-E85B-664F-9F37-CCF8FD42B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210" y="2852936"/>
            <a:ext cx="4905929" cy="2979564"/>
          </a:xfrm>
          <a:prstGeom prst="rect">
            <a:avLst/>
          </a:prstGeom>
        </p:spPr>
      </p:pic>
    </p:spTree>
    <p:extLst>
      <p:ext uri="{BB962C8B-B14F-4D97-AF65-F5344CB8AC3E}">
        <p14:creationId xmlns:p14="http://schemas.microsoft.com/office/powerpoint/2010/main" val="4164175466"/>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sz="1800" dirty="0">
                <a:ea typeface="+mj-ea"/>
                <a:cs typeface="+mj-cs"/>
              </a:rPr>
              <a:t>Scatter Charts</a:t>
            </a:r>
          </a:p>
          <a:p>
            <a:pPr lvl="3"/>
            <a:r>
              <a:rPr lang="en-US" sz="1600" b="0" dirty="0"/>
              <a:t>Scatter charts show the relationship between two variables. To construct a scatter chart, we need observations that consist of </a:t>
            </a:r>
            <a:r>
              <a:rPr lang="en-US" sz="1600" b="0" i="1" dirty="0"/>
              <a:t>pairs</a:t>
            </a:r>
            <a:r>
              <a:rPr lang="en-US" sz="1600" b="0" dirty="0"/>
              <a:t> of variables.</a:t>
            </a:r>
          </a:p>
          <a:p>
            <a:pPr lvl="3"/>
            <a:endParaRPr lang="en-US" sz="1600" b="0" dirty="0"/>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61</a:t>
            </a:fld>
            <a:endParaRPr lang="nl-NL"/>
          </a:p>
        </p:txBody>
      </p:sp>
      <p:pic>
        <p:nvPicPr>
          <p:cNvPr id="4" name="Picture 3" descr="Untitled.png">
            <a:extLst>
              <a:ext uri="{FF2B5EF4-FFF2-40B4-BE49-F238E27FC236}">
                <a16:creationId xmlns:a16="http://schemas.microsoft.com/office/drawing/2014/main" id="{132605DE-5E0F-2CEE-6333-3BD38FA8C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046" y="2852936"/>
            <a:ext cx="5230368" cy="3188208"/>
          </a:xfrm>
          <a:prstGeom prst="rect">
            <a:avLst/>
          </a:prstGeom>
        </p:spPr>
      </p:pic>
    </p:spTree>
    <p:extLst>
      <p:ext uri="{BB962C8B-B14F-4D97-AF65-F5344CB8AC3E}">
        <p14:creationId xmlns:p14="http://schemas.microsoft.com/office/powerpoint/2010/main" val="337463726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a:t>Data Visualization</a:t>
            </a:r>
          </a:p>
        </p:txBody>
      </p:sp>
      <p:sp>
        <p:nvSpPr>
          <p:cNvPr id="8" name="Tijdelijke aanduiding voor verticale tekst 7"/>
          <p:cNvSpPr>
            <a:spLocks noGrp="1"/>
          </p:cNvSpPr>
          <p:nvPr>
            <p:ph type="body" orient="vert" idx="1"/>
          </p:nvPr>
        </p:nvSpPr>
        <p:spPr>
          <a:xfrm>
            <a:off x="404662" y="1252836"/>
            <a:ext cx="11311137" cy="5128492"/>
          </a:xfrm>
        </p:spPr>
        <p:txBody>
          <a:bodyPr>
            <a:normAutofit/>
          </a:bodyPr>
          <a:lstStyle/>
          <a:p>
            <a:pPr lvl="3"/>
            <a:r>
              <a:rPr lang="en-US" sz="1800" dirty="0">
                <a:ea typeface="+mj-ea"/>
                <a:cs typeface="+mj-cs"/>
              </a:rPr>
              <a:t>Bubble Charts</a:t>
            </a:r>
          </a:p>
          <a:p>
            <a:pPr lvl="3"/>
            <a:r>
              <a:rPr lang="en-US" sz="1600" b="0" dirty="0"/>
              <a:t>A bubble chart  is a type of scatter chart in which the size of the data marker corresponds to the value of a third variable; consequently, it is a way to plot three variables in two dimensions.</a:t>
            </a:r>
          </a:p>
          <a:p>
            <a:pPr lvl="3"/>
            <a:endParaRPr lang="en-US" sz="1600" b="0" dirty="0"/>
          </a:p>
          <a:p>
            <a:pPr lvl="3"/>
            <a:r>
              <a:rPr lang="en-US" b="0" dirty="0"/>
              <a:t> </a:t>
            </a:r>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62</a:t>
            </a:fld>
            <a:endParaRPr lang="nl-NL"/>
          </a:p>
        </p:txBody>
      </p:sp>
      <p:pic>
        <p:nvPicPr>
          <p:cNvPr id="3" name="Picture 2" descr="Untitled.png">
            <a:extLst>
              <a:ext uri="{FF2B5EF4-FFF2-40B4-BE49-F238E27FC236}">
                <a16:creationId xmlns:a16="http://schemas.microsoft.com/office/drawing/2014/main" id="{37E1B2AB-4DDB-EB31-D2CC-8829962CF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3068960"/>
            <a:ext cx="5544616" cy="2915456"/>
          </a:xfrm>
          <a:prstGeom prst="rect">
            <a:avLst/>
          </a:prstGeom>
        </p:spPr>
      </p:pic>
    </p:spTree>
    <p:extLst>
      <p:ext uri="{BB962C8B-B14F-4D97-AF65-F5344CB8AC3E}">
        <p14:creationId xmlns:p14="http://schemas.microsoft.com/office/powerpoint/2010/main" val="3244729708"/>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nl-NL" sz="3100" dirty="0"/>
              <a:t>Data Visualization</a:t>
            </a:r>
          </a:p>
        </p:txBody>
      </p:sp>
      <p:sp>
        <p:nvSpPr>
          <p:cNvPr id="8" name="Tijdelijke aanduiding voor verticale tekst 7"/>
          <p:cNvSpPr>
            <a:spLocks noGrp="1"/>
          </p:cNvSpPr>
          <p:nvPr>
            <p:ph type="body" orient="vert" idx="1"/>
          </p:nvPr>
        </p:nvSpPr>
        <p:spPr>
          <a:xfrm>
            <a:off x="404662" y="1252836"/>
            <a:ext cx="5694513" cy="5128492"/>
          </a:xfrm>
        </p:spPr>
        <p:txBody>
          <a:bodyPr>
            <a:normAutofit/>
          </a:bodyPr>
          <a:lstStyle/>
          <a:p>
            <a:pPr lvl="3"/>
            <a:r>
              <a:rPr lang="en-US" sz="1800" dirty="0">
                <a:ea typeface="+mj-ea"/>
                <a:cs typeface="+mj-cs"/>
              </a:rPr>
              <a:t>Miscellaneous Excel Charts</a:t>
            </a:r>
          </a:p>
          <a:p>
            <a:pPr marL="395287" indent="-285750"/>
            <a:r>
              <a:rPr lang="en-US" sz="1600" dirty="0"/>
              <a:t>Stock chart</a:t>
            </a:r>
          </a:p>
          <a:p>
            <a:pPr marL="395287" indent="-285750"/>
            <a:endParaRPr lang="en-US" sz="1600" dirty="0"/>
          </a:p>
          <a:p>
            <a:pPr marL="395287" indent="-285750"/>
            <a:endParaRPr lang="en-US" sz="1600" dirty="0"/>
          </a:p>
          <a:p>
            <a:pPr marL="395287" indent="-285750"/>
            <a:endParaRPr lang="en-US" sz="1600" dirty="0"/>
          </a:p>
          <a:p>
            <a:pPr marL="109537" indent="0">
              <a:buNone/>
            </a:pPr>
            <a:endParaRPr lang="en-US" sz="1600" dirty="0"/>
          </a:p>
          <a:p>
            <a:pPr marL="109537" indent="0">
              <a:buNone/>
            </a:pPr>
            <a:endParaRPr lang="en-US" sz="1600" dirty="0"/>
          </a:p>
          <a:p>
            <a:pPr marL="395288" indent="-285750"/>
            <a:r>
              <a:rPr lang="en-US" sz="1600" dirty="0"/>
              <a:t>Surface chart</a:t>
            </a:r>
          </a:p>
          <a:p>
            <a:pPr marL="395288" indent="-285750"/>
            <a:endParaRPr lang="en-US" sz="1600" dirty="0"/>
          </a:p>
          <a:p>
            <a:pPr marL="395288" indent="-285750"/>
            <a:endParaRPr lang="en-US" sz="1600" dirty="0"/>
          </a:p>
          <a:p>
            <a:pPr lvl="3"/>
            <a:endParaRPr lang="nl-NL" dirty="0"/>
          </a:p>
        </p:txBody>
      </p:sp>
      <p:sp>
        <p:nvSpPr>
          <p:cNvPr id="2" name="Tijdelijke aanduiding voor dianummer 1"/>
          <p:cNvSpPr>
            <a:spLocks noGrp="1"/>
          </p:cNvSpPr>
          <p:nvPr>
            <p:ph type="sldNum" sz="quarter" idx="4"/>
          </p:nvPr>
        </p:nvSpPr>
        <p:spPr>
          <a:xfrm>
            <a:off x="9132784" y="6473105"/>
            <a:ext cx="2744787" cy="365125"/>
          </a:xfrm>
        </p:spPr>
        <p:txBody>
          <a:bodyPr anchor="ctr">
            <a:normAutofit/>
          </a:bodyPr>
          <a:lstStyle/>
          <a:p>
            <a:pPr>
              <a:spcAft>
                <a:spcPts val="600"/>
              </a:spcAft>
            </a:pPr>
            <a:fld id="{5EE7099E-8998-4851-915A-4F4831808297}" type="slidenum">
              <a:rPr lang="nl-NL" smtClean="0"/>
              <a:pPr>
                <a:spcAft>
                  <a:spcPts val="600"/>
                </a:spcAft>
              </a:pPr>
              <a:t>63</a:t>
            </a:fld>
            <a:endParaRPr lang="nl-NL"/>
          </a:p>
        </p:txBody>
      </p:sp>
      <p:pic>
        <p:nvPicPr>
          <p:cNvPr id="5" name="Picture 4" descr="Chart&#10;&#10;Description automatically generated">
            <a:extLst>
              <a:ext uri="{FF2B5EF4-FFF2-40B4-BE49-F238E27FC236}">
                <a16:creationId xmlns:a16="http://schemas.microsoft.com/office/drawing/2014/main" id="{54E993DF-F904-404C-DED0-67AD65E3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703" y="1881478"/>
            <a:ext cx="2559968" cy="1547522"/>
          </a:xfrm>
          <a:prstGeom prst="rect">
            <a:avLst/>
          </a:prstGeom>
        </p:spPr>
      </p:pic>
      <p:pic>
        <p:nvPicPr>
          <p:cNvPr id="9" name="Picture 8" descr="Chart, surface chart&#10;&#10;Description automatically generated">
            <a:extLst>
              <a:ext uri="{FF2B5EF4-FFF2-40B4-BE49-F238E27FC236}">
                <a16:creationId xmlns:a16="http://schemas.microsoft.com/office/drawing/2014/main" id="{771B1DE1-595D-3F6B-2401-1F585FE09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645" y="4193059"/>
            <a:ext cx="3230083" cy="2116261"/>
          </a:xfrm>
          <a:prstGeom prst="rect">
            <a:avLst/>
          </a:prstGeom>
        </p:spPr>
      </p:pic>
      <p:sp>
        <p:nvSpPr>
          <p:cNvPr id="10" name="Tijdelijke aanduiding voor verticale tekst 7">
            <a:extLst>
              <a:ext uri="{FF2B5EF4-FFF2-40B4-BE49-F238E27FC236}">
                <a16:creationId xmlns:a16="http://schemas.microsoft.com/office/drawing/2014/main" id="{BB19C517-F78D-7417-53B2-DADD8553C4B6}"/>
              </a:ext>
            </a:extLst>
          </p:cNvPr>
          <p:cNvSpPr txBox="1">
            <a:spLocks/>
          </p:cNvSpPr>
          <p:nvPr/>
        </p:nvSpPr>
        <p:spPr>
          <a:xfrm>
            <a:off x="6285527" y="1344613"/>
            <a:ext cx="5694513" cy="5128492"/>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dirty="0">
                <a:ea typeface="+mj-ea"/>
                <a:cs typeface="+mj-cs"/>
              </a:rPr>
              <a:t> </a:t>
            </a:r>
          </a:p>
          <a:p>
            <a:pPr marL="395288" indent="-285750"/>
            <a:r>
              <a:rPr lang="en-US" sz="1600" dirty="0"/>
              <a:t>Doughnut chart</a:t>
            </a:r>
          </a:p>
          <a:p>
            <a:pPr marL="395288" indent="-285750"/>
            <a:endParaRPr lang="en-US" sz="1600" dirty="0"/>
          </a:p>
          <a:p>
            <a:pPr marL="395288" indent="-285750"/>
            <a:endParaRPr lang="en-US" sz="1600" dirty="0"/>
          </a:p>
          <a:p>
            <a:pPr marL="395288" indent="-285750"/>
            <a:endParaRPr lang="en-US" sz="1600" dirty="0"/>
          </a:p>
          <a:p>
            <a:pPr marL="395288" indent="-285750"/>
            <a:endParaRPr lang="en-US" sz="1600" dirty="0"/>
          </a:p>
          <a:p>
            <a:pPr marL="395288" indent="-285750"/>
            <a:endParaRPr lang="en-US" sz="1600" dirty="0"/>
          </a:p>
          <a:p>
            <a:pPr marL="395288" indent="-285750"/>
            <a:r>
              <a:rPr lang="en-US" sz="1600" dirty="0"/>
              <a:t>Radar chart</a:t>
            </a:r>
          </a:p>
          <a:p>
            <a:pPr lvl="3"/>
            <a:r>
              <a:rPr lang="en-US" b="0" dirty="0"/>
              <a:t> </a:t>
            </a:r>
          </a:p>
          <a:p>
            <a:pPr lvl="3"/>
            <a:endParaRPr lang="nl-NL" dirty="0"/>
          </a:p>
        </p:txBody>
      </p:sp>
      <p:pic>
        <p:nvPicPr>
          <p:cNvPr id="12" name="Picture 11" descr="Chart, sunburst chart&#10;&#10;Description automatically generated">
            <a:extLst>
              <a:ext uri="{FF2B5EF4-FFF2-40B4-BE49-F238E27FC236}">
                <a16:creationId xmlns:a16="http://schemas.microsoft.com/office/drawing/2014/main" id="{358621E3-1AC3-76C7-FDBA-6846E02F4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216" y="1967019"/>
            <a:ext cx="2933932" cy="1966037"/>
          </a:xfrm>
          <a:prstGeom prst="rect">
            <a:avLst/>
          </a:prstGeom>
        </p:spPr>
      </p:pic>
      <p:pic>
        <p:nvPicPr>
          <p:cNvPr id="14" name="Picture 13" descr="Chart, radar chart&#10;&#10;Description automatically generated">
            <a:extLst>
              <a:ext uri="{FF2B5EF4-FFF2-40B4-BE49-F238E27FC236}">
                <a16:creationId xmlns:a16="http://schemas.microsoft.com/office/drawing/2014/main" id="{3FD92EBE-E10D-513C-9353-365EABAC60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3351" y="4376477"/>
            <a:ext cx="2679707" cy="1731503"/>
          </a:xfrm>
          <a:prstGeom prst="rect">
            <a:avLst/>
          </a:prstGeom>
        </p:spPr>
      </p:pic>
      <p:sp>
        <p:nvSpPr>
          <p:cNvPr id="3" name="Parchemin : vertical 2">
            <a:extLst>
              <a:ext uri="{FF2B5EF4-FFF2-40B4-BE49-F238E27FC236}">
                <a16:creationId xmlns:a16="http://schemas.microsoft.com/office/drawing/2014/main" id="{E82DD67F-2C3A-CBB6-9D3B-FC5991BFB051}"/>
              </a:ext>
            </a:extLst>
          </p:cNvPr>
          <p:cNvSpPr/>
          <p:nvPr/>
        </p:nvSpPr>
        <p:spPr>
          <a:xfrm>
            <a:off x="10142727" y="149920"/>
            <a:ext cx="1728192" cy="1373584"/>
          </a:xfrm>
          <a:prstGeom prst="verticalScroll">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Démo</a:t>
            </a:r>
          </a:p>
        </p:txBody>
      </p:sp>
    </p:spTree>
    <p:extLst>
      <p:ext uri="{BB962C8B-B14F-4D97-AF65-F5344CB8AC3E}">
        <p14:creationId xmlns:p14="http://schemas.microsoft.com/office/powerpoint/2010/main" val="2101328751"/>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Collecting Data</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7</a:t>
            </a:fld>
            <a:endParaRPr lang="nl-NL"/>
          </a:p>
        </p:txBody>
      </p:sp>
      <p:graphicFrame>
        <p:nvGraphicFramePr>
          <p:cNvPr id="5" name="Diagram 4">
            <a:extLst>
              <a:ext uri="{FF2B5EF4-FFF2-40B4-BE49-F238E27FC236}">
                <a16:creationId xmlns:a16="http://schemas.microsoft.com/office/drawing/2014/main" id="{49881136-D308-0FD6-FB68-A5FCDB244627}"/>
              </a:ext>
            </a:extLst>
          </p:cNvPr>
          <p:cNvGraphicFramePr/>
          <p:nvPr>
            <p:extLst>
              <p:ext uri="{D42A27DB-BD31-4B8C-83A1-F6EECF244321}">
                <p14:modId xmlns:p14="http://schemas.microsoft.com/office/powerpoint/2010/main" val="2710222323"/>
              </p:ext>
            </p:extLst>
          </p:nvPr>
        </p:nvGraphicFramePr>
        <p:xfrm>
          <a:off x="2769972" y="1340768"/>
          <a:ext cx="6658404" cy="4078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jdelijke aanduiding voor verticale tekst 7">
            <a:extLst>
              <a:ext uri="{FF2B5EF4-FFF2-40B4-BE49-F238E27FC236}">
                <a16:creationId xmlns:a16="http://schemas.microsoft.com/office/drawing/2014/main" id="{312F6D46-8D23-1BAE-CB61-B52AC340AD1A}"/>
              </a:ext>
            </a:extLst>
          </p:cNvPr>
          <p:cNvSpPr>
            <a:spLocks noGrp="1"/>
          </p:cNvSpPr>
          <p:nvPr>
            <p:ph type="body" orient="vert" idx="1"/>
          </p:nvPr>
        </p:nvSpPr>
        <p:spPr>
          <a:xfrm>
            <a:off x="6963271" y="823349"/>
            <a:ext cx="4104456" cy="1034837"/>
          </a:xfrm>
        </p:spPr>
        <p:txBody>
          <a:bodyPr>
            <a:normAutofit fontScale="85000" lnSpcReduction="10000"/>
          </a:bodyPr>
          <a:lstStyle/>
          <a:p>
            <a:pPr lvl="3"/>
            <a:r>
              <a:rPr lang="en-US" b="0" dirty="0"/>
              <a:t>Relational databases, such as SQL Server, Oracle, MySQL, and IBM DB2, are used to store data in an organized manner in these systems. Data from databases and data warehouses can be utilized as an analysis source.</a:t>
            </a:r>
            <a:endParaRPr lang="nl-NL" b="0" dirty="0"/>
          </a:p>
        </p:txBody>
      </p:sp>
      <p:sp>
        <p:nvSpPr>
          <p:cNvPr id="9" name="Tijdelijke aanduiding voor verticale tekst 7">
            <a:extLst>
              <a:ext uri="{FF2B5EF4-FFF2-40B4-BE49-F238E27FC236}">
                <a16:creationId xmlns:a16="http://schemas.microsoft.com/office/drawing/2014/main" id="{1010EE09-24C5-0BF8-13FB-48829405B10C}"/>
              </a:ext>
            </a:extLst>
          </p:cNvPr>
          <p:cNvSpPr txBox="1">
            <a:spLocks/>
          </p:cNvSpPr>
          <p:nvPr/>
        </p:nvSpPr>
        <p:spPr>
          <a:xfrm>
            <a:off x="8331423" y="2909107"/>
            <a:ext cx="3546148" cy="1034837"/>
          </a:xfrm>
          <a:prstGeom prst="rect">
            <a:avLst/>
          </a:prstGeom>
        </p:spPr>
        <p:txBody>
          <a:bodyPr vert="horz" lIns="0" tIns="0" rIns="0" bIns="0" rtlCol="0">
            <a:normAutofit fontScale="85000" lnSpcReduction="2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b="0" dirty="0"/>
              <a:t>APIs, or Application Program Interfaces, and Web Services are provided by many data providers and websites, allowing various users or programs to communicate with and access data for processing or analysis. </a:t>
            </a:r>
            <a:endParaRPr lang="nl-NL" b="0" dirty="0"/>
          </a:p>
        </p:txBody>
      </p:sp>
      <p:sp>
        <p:nvSpPr>
          <p:cNvPr id="13" name="Tijdelijke aanduiding voor verticale tekst 7">
            <a:extLst>
              <a:ext uri="{FF2B5EF4-FFF2-40B4-BE49-F238E27FC236}">
                <a16:creationId xmlns:a16="http://schemas.microsoft.com/office/drawing/2014/main" id="{178FC5A9-52CA-6953-716D-35C18CAAC2C4}"/>
              </a:ext>
            </a:extLst>
          </p:cNvPr>
          <p:cNvSpPr txBox="1">
            <a:spLocks/>
          </p:cNvSpPr>
          <p:nvPr/>
        </p:nvSpPr>
        <p:spPr>
          <a:xfrm>
            <a:off x="258315" y="2942934"/>
            <a:ext cx="3546148" cy="1034837"/>
          </a:xfrm>
          <a:prstGeom prst="rect">
            <a:avLst/>
          </a:prstGeom>
        </p:spPr>
        <p:txBody>
          <a:bodyPr vert="horz" lIns="0" tIns="0" rIns="0" bIns="0" rtlCol="0">
            <a:normAutofit fontScale="85000" lnSpcReduction="1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b="0" dirty="0"/>
              <a:t>Web scraping is a technique for obtaining meaningful data from unstructured sources. Online scraping, allows to retrieve data from websites depending on predefined parameters.</a:t>
            </a:r>
            <a:endParaRPr lang="nl-NL" b="0" dirty="0"/>
          </a:p>
        </p:txBody>
      </p:sp>
      <p:sp>
        <p:nvSpPr>
          <p:cNvPr id="15" name="Tijdelijke aanduiding voor verticale tekst 7">
            <a:extLst>
              <a:ext uri="{FF2B5EF4-FFF2-40B4-BE49-F238E27FC236}">
                <a16:creationId xmlns:a16="http://schemas.microsoft.com/office/drawing/2014/main" id="{317A77E2-B828-4DDE-3601-8EC82C33F962}"/>
              </a:ext>
            </a:extLst>
          </p:cNvPr>
          <p:cNvSpPr txBox="1">
            <a:spLocks/>
          </p:cNvSpPr>
          <p:nvPr/>
        </p:nvSpPr>
        <p:spPr>
          <a:xfrm>
            <a:off x="2138735" y="5049156"/>
            <a:ext cx="3546148" cy="1034837"/>
          </a:xfrm>
          <a:prstGeom prst="rect">
            <a:avLst/>
          </a:prstGeom>
        </p:spPr>
        <p:txBody>
          <a:bodyPr vert="horz" lIns="0" tIns="0" rIns="0" bIns="0" rtlCol="0">
            <a:normAutofit fontScale="92500" lnSpcReduction="20000"/>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r>
              <a:rPr lang="en-US" b="0" dirty="0"/>
              <a:t>Open data is data that is openly accessible, exploitable, editable and shared by anyone for any purpose, even commercially. Open data is licensed under an open license.</a:t>
            </a:r>
            <a:endParaRPr lang="nl-NL" b="0" dirty="0"/>
          </a:p>
        </p:txBody>
      </p:sp>
    </p:spTree>
    <p:extLst>
      <p:ext uri="{BB962C8B-B14F-4D97-AF65-F5344CB8AC3E}">
        <p14:creationId xmlns:p14="http://schemas.microsoft.com/office/powerpoint/2010/main" val="185424730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Importing Data in Excel</a:t>
            </a:r>
          </a:p>
        </p:txBody>
      </p:sp>
      <p:sp>
        <p:nvSpPr>
          <p:cNvPr id="8" name="Tijdelijke aanduiding voor verticale tekst 7"/>
          <p:cNvSpPr>
            <a:spLocks noGrp="1"/>
          </p:cNvSpPr>
          <p:nvPr>
            <p:ph type="body" orient="vert" idx="1"/>
          </p:nvPr>
        </p:nvSpPr>
        <p:spPr/>
        <p:txBody>
          <a:bodyPr/>
          <a:lstStyle/>
          <a:p>
            <a:pPr lvl="3"/>
            <a:r>
              <a:rPr lang="nl-NL" dirty="0"/>
              <a:t>Why importing Data ?</a:t>
            </a:r>
          </a:p>
          <a:p>
            <a:pPr lvl="2"/>
            <a:r>
              <a:rPr lang="en-US" dirty="0"/>
              <a:t>Cell by cell input is no longer suitable when a large amount of data must be processed. A standard input format is then necessary.</a:t>
            </a:r>
          </a:p>
          <a:p>
            <a:pPr lvl="2"/>
            <a:r>
              <a:rPr lang="en-US" dirty="0"/>
              <a:t>Multiple ways are available in Excel to enter bulk data in a spreadsheet :</a:t>
            </a:r>
          </a:p>
          <a:p>
            <a:pPr marL="285750" lvl="2" indent="-285750">
              <a:buFont typeface="Arial" panose="020B0604020202020204" pitchFamily="34" charset="0"/>
              <a:buChar char="•"/>
            </a:pPr>
            <a:r>
              <a:rPr lang="en-US" dirty="0"/>
              <a:t>TXT / CSV</a:t>
            </a:r>
          </a:p>
          <a:p>
            <a:pPr marL="285750" lvl="2" indent="-285750">
              <a:buFont typeface="Arial" panose="020B0604020202020204" pitchFamily="34" charset="0"/>
              <a:buChar char="•"/>
            </a:pPr>
            <a:r>
              <a:rPr lang="en-US" dirty="0"/>
              <a:t>XML</a:t>
            </a:r>
          </a:p>
          <a:p>
            <a:pPr marL="285750" lvl="2" indent="-285750">
              <a:buFont typeface="Arial" panose="020B0604020202020204" pitchFamily="34" charset="0"/>
              <a:buChar char="•"/>
            </a:pPr>
            <a:r>
              <a:rPr lang="en-US" dirty="0"/>
              <a:t>Web</a:t>
            </a:r>
          </a:p>
          <a:p>
            <a:pPr marL="285750" lvl="2" indent="-285750">
              <a:buFont typeface="Arial" panose="020B0604020202020204" pitchFamily="34" charset="0"/>
              <a:buChar char="•"/>
            </a:pPr>
            <a:r>
              <a:rPr lang="en-US" dirty="0"/>
              <a:t>Database</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8</a:t>
            </a:fld>
            <a:endParaRPr lang="nl-NL"/>
          </a:p>
        </p:txBody>
      </p:sp>
    </p:spTree>
    <p:extLst>
      <p:ext uri="{BB962C8B-B14F-4D97-AF65-F5344CB8AC3E}">
        <p14:creationId xmlns:p14="http://schemas.microsoft.com/office/powerpoint/2010/main" val="276599330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NL" dirty="0"/>
              <a:t>Importing Data in Excel</a:t>
            </a:r>
          </a:p>
        </p:txBody>
      </p:sp>
      <p:sp>
        <p:nvSpPr>
          <p:cNvPr id="8" name="Tijdelijke aanduiding voor verticale tekst 7"/>
          <p:cNvSpPr>
            <a:spLocks noGrp="1"/>
          </p:cNvSpPr>
          <p:nvPr>
            <p:ph type="body" orient="vert" idx="1"/>
          </p:nvPr>
        </p:nvSpPr>
        <p:spPr/>
        <p:txBody>
          <a:bodyPr/>
          <a:lstStyle/>
          <a:p>
            <a:pPr lvl="3"/>
            <a:r>
              <a:rPr lang="nl-NL" dirty="0"/>
              <a:t>Importing CSV file – Part 1</a:t>
            </a:r>
          </a:p>
          <a:p>
            <a:pPr lvl="2"/>
            <a:r>
              <a:rPr lang="en-US" dirty="0"/>
              <a:t>One is the most common way to store data is to use the CSV format “Comma Separated Values".</a:t>
            </a:r>
          </a:p>
          <a:p>
            <a:pPr lvl="2"/>
            <a:r>
              <a:rPr lang="en-US" dirty="0"/>
              <a:t>A CSV file is a text file, containing data on each line separated by a separator character (usually a semicolon, comma, or tab).</a:t>
            </a:r>
          </a:p>
          <a:p>
            <a:pPr lvl="2"/>
            <a:endParaRPr lang="nl-NL"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9</a:t>
            </a:fld>
            <a:endParaRPr lang="nl-NL"/>
          </a:p>
        </p:txBody>
      </p:sp>
      <p:pic>
        <p:nvPicPr>
          <p:cNvPr id="4" name="Picture 3">
            <a:extLst>
              <a:ext uri="{FF2B5EF4-FFF2-40B4-BE49-F238E27FC236}">
                <a16:creationId xmlns:a16="http://schemas.microsoft.com/office/drawing/2014/main" id="{857CC805-7AF2-70CF-426E-F750686010AB}"/>
              </a:ext>
            </a:extLst>
          </p:cNvPr>
          <p:cNvPicPr>
            <a:picLocks noChangeAspect="1"/>
          </p:cNvPicPr>
          <p:nvPr/>
        </p:nvPicPr>
        <p:blipFill>
          <a:blip r:embed="rId2"/>
          <a:stretch>
            <a:fillRect/>
          </a:stretch>
        </p:blipFill>
        <p:spPr>
          <a:xfrm>
            <a:off x="2311630" y="2714000"/>
            <a:ext cx="8575661" cy="3599274"/>
          </a:xfrm>
          <a:prstGeom prst="rect">
            <a:avLst/>
          </a:prstGeom>
        </p:spPr>
      </p:pic>
      <p:sp>
        <p:nvSpPr>
          <p:cNvPr id="5" name="Rectangle: Rounded Corners 4">
            <a:extLst>
              <a:ext uri="{FF2B5EF4-FFF2-40B4-BE49-F238E27FC236}">
                <a16:creationId xmlns:a16="http://schemas.microsoft.com/office/drawing/2014/main" id="{DFFDE1AA-1F56-42BF-2251-53C5575E67EB}"/>
              </a:ext>
            </a:extLst>
          </p:cNvPr>
          <p:cNvSpPr/>
          <p:nvPr/>
        </p:nvSpPr>
        <p:spPr>
          <a:xfrm>
            <a:off x="2311630" y="2852936"/>
            <a:ext cx="5875777" cy="144016"/>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9" name="Speech Bubble: Rectangle with Corners Rounded 8">
            <a:extLst>
              <a:ext uri="{FF2B5EF4-FFF2-40B4-BE49-F238E27FC236}">
                <a16:creationId xmlns:a16="http://schemas.microsoft.com/office/drawing/2014/main" id="{1B99DD81-5992-5F66-4753-0A46E26C5618}"/>
              </a:ext>
            </a:extLst>
          </p:cNvPr>
          <p:cNvSpPr/>
          <p:nvPr/>
        </p:nvSpPr>
        <p:spPr>
          <a:xfrm>
            <a:off x="482551" y="2769924"/>
            <a:ext cx="1440160" cy="720080"/>
          </a:xfrm>
          <a:prstGeom prst="wedgeRoundRectCallout">
            <a:avLst>
              <a:gd name="adj1" fmla="val 75563"/>
              <a:gd name="adj2" fmla="val -27398"/>
              <a:gd name="adj3" fmla="val 16667"/>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chemeClr val="bg2"/>
                </a:solidFill>
              </a:rPr>
              <a:t>Columns Headers are in the 1st line</a:t>
            </a:r>
          </a:p>
        </p:txBody>
      </p:sp>
      <p:sp>
        <p:nvSpPr>
          <p:cNvPr id="10" name="Speech Bubble: Rectangle with Corners Rounded 9">
            <a:extLst>
              <a:ext uri="{FF2B5EF4-FFF2-40B4-BE49-F238E27FC236}">
                <a16:creationId xmlns:a16="http://schemas.microsoft.com/office/drawing/2014/main" id="{67AEF925-FDF3-9793-AA4A-664B176B85EB}"/>
              </a:ext>
            </a:extLst>
          </p:cNvPr>
          <p:cNvSpPr/>
          <p:nvPr/>
        </p:nvSpPr>
        <p:spPr>
          <a:xfrm>
            <a:off x="512963" y="4235335"/>
            <a:ext cx="1423977" cy="720080"/>
          </a:xfrm>
          <a:prstGeom prst="wedgeRoundRectCallout">
            <a:avLst>
              <a:gd name="adj1" fmla="val 134111"/>
              <a:gd name="adj2" fmla="val -72750"/>
              <a:gd name="adj3" fmla="val 1666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peech Bubble: Rectangle with Corners Rounded 2">
            <a:extLst>
              <a:ext uri="{FF2B5EF4-FFF2-40B4-BE49-F238E27FC236}">
                <a16:creationId xmlns:a16="http://schemas.microsoft.com/office/drawing/2014/main" id="{8A12BB5C-BB38-A7CA-9E0F-3A919B407E06}"/>
              </a:ext>
            </a:extLst>
          </p:cNvPr>
          <p:cNvSpPr/>
          <p:nvPr/>
        </p:nvSpPr>
        <p:spPr>
          <a:xfrm>
            <a:off x="498734" y="4235335"/>
            <a:ext cx="1423977" cy="720080"/>
          </a:xfrm>
          <a:prstGeom prst="wedgeRoundRectCallout">
            <a:avLst>
              <a:gd name="adj1" fmla="val 185483"/>
              <a:gd name="adj2" fmla="val -69122"/>
              <a:gd name="adj3" fmla="val 16667"/>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Fields separator is semicolon</a:t>
            </a:r>
          </a:p>
        </p:txBody>
      </p:sp>
    </p:spTree>
    <p:extLst>
      <p:ext uri="{BB962C8B-B14F-4D97-AF65-F5344CB8AC3E}">
        <p14:creationId xmlns:p14="http://schemas.microsoft.com/office/powerpoint/2010/main" val="2564059627"/>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Presentatie13" id="{780304BA-CDCD-8844-8E6E-7902A21ADE0E}" vid="{D3F50A02-835A-6D46-A99D-9C469D429050}"/>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16-9-windows-en-met-slidenr</Template>
  <TotalTime>4034</TotalTime>
  <Words>4129</Words>
  <Application>Microsoft Office PowerPoint</Application>
  <PresentationFormat>Custom</PresentationFormat>
  <Paragraphs>609</Paragraphs>
  <Slides>63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Cambria Math</vt:lpstr>
      <vt:lpstr>Courier New</vt:lpstr>
      <vt:lpstr>Georgia</vt:lpstr>
      <vt:lpstr>Minion</vt:lpstr>
      <vt:lpstr>Wingdings</vt:lpstr>
      <vt:lpstr>Corporate template-set Universiteit Leiden</vt:lpstr>
      <vt:lpstr>Data mining using Excel</vt:lpstr>
      <vt:lpstr>Introduction</vt:lpstr>
      <vt:lpstr>Index</vt:lpstr>
      <vt:lpstr>Introduction</vt:lpstr>
      <vt:lpstr>Introduction</vt:lpstr>
      <vt:lpstr>Introduction</vt:lpstr>
      <vt:lpstr>Collecting Data</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Importing Data in Excel</vt:lpstr>
      <vt:lpstr>Data Tables</vt:lpstr>
      <vt:lpstr>Data Tables</vt:lpstr>
      <vt:lpstr>Data Tables</vt:lpstr>
      <vt:lpstr>Data Tables</vt:lpstr>
      <vt:lpstr>Data Tables</vt:lpstr>
      <vt:lpstr>Data Tables</vt:lpstr>
      <vt:lpstr>Data Tables</vt:lpstr>
      <vt:lpstr>Data Tables</vt:lpstr>
      <vt:lpstr>Data Tables</vt:lpstr>
      <vt:lpstr>Numbers and Formulas</vt:lpstr>
      <vt:lpstr>First Statististical Analysis</vt:lpstr>
      <vt:lpstr>First Statististical Analysis</vt:lpstr>
      <vt:lpstr>Intermediate Statististical Analysis</vt:lpstr>
      <vt:lpstr>Intermediate Statististical Analysis</vt:lpstr>
      <vt:lpstr>Data Exploration</vt:lpstr>
      <vt:lpstr>Data Exploration</vt:lpstr>
      <vt:lpstr>Data Exploration</vt:lpstr>
      <vt:lpstr>Data Exploration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using Excel</dc:title>
  <dc:creator>Mohammed Ala El Assi</dc:creator>
  <cp:lastModifiedBy>Mohammed Ala El Assi</cp:lastModifiedBy>
  <cp:revision>11</cp:revision>
  <cp:lastPrinted>2018-11-27T09:56:33Z</cp:lastPrinted>
  <dcterms:created xsi:type="dcterms:W3CDTF">2022-09-16T14:23:14Z</dcterms:created>
  <dcterms:modified xsi:type="dcterms:W3CDTF">2022-09-25T22:37:56Z</dcterms:modified>
</cp:coreProperties>
</file>